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9" r:id="rId11"/>
    <p:sldId id="263" r:id="rId12"/>
    <p:sldId id="264" r:id="rId13"/>
    <p:sldId id="265" r:id="rId14"/>
    <p:sldId id="266" r:id="rId15"/>
  </p:sldIdLst>
  <p:sldSz cx="9144000" cy="5143500" type="screen16x9"/>
  <p:notesSz cx="6858000" cy="9144000"/>
  <p:embeddedFontLst>
    <p:embeddedFont>
      <p:font typeface="Open Sans" panose="020B060402020202020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Oswald" panose="020B060402020202020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Arial Black" panose="020B0A04020102020204" pitchFamily="3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BC01BD-C67D-4DB6-9ED2-286A88166A87}">
  <a:tblStyle styleId="{12BC01BD-C67D-4DB6-9ED2-286A88166A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CA07C1-C462-4ACF-B2AF-72538D06DC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264300f35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e264300f35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264300f35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264300f35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989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e264300f35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e264300f35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e264300f35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e264300f35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264300f35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e264300f35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e264300f35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e264300f35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e264300f35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e264300f35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e264300f35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e264300f35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264300f35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264300f35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e264300f35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e264300f35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e264300f35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e264300f35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e264300f35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e264300f35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27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e264300f35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e264300f35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64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264300f35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264300f35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0.png"/><Relationship Id="rId7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g"/><Relationship Id="rId11" Type="http://schemas.openxmlformats.org/officeDocument/2006/relationships/image" Target="../media/image33.jpg"/><Relationship Id="rId5" Type="http://schemas.openxmlformats.org/officeDocument/2006/relationships/image" Target="../media/image28.jpg"/><Relationship Id="rId10" Type="http://schemas.openxmlformats.org/officeDocument/2006/relationships/image" Target="../media/image32.png"/><Relationship Id="rId4" Type="http://schemas.openxmlformats.org/officeDocument/2006/relationships/image" Target="../media/image29.jpg"/><Relationship Id="rId9" Type="http://schemas.openxmlformats.org/officeDocument/2006/relationships/image" Target="../media/image31.jp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0.jpg"/><Relationship Id="rId3" Type="http://schemas.openxmlformats.org/officeDocument/2006/relationships/image" Target="../media/image28.jpg"/><Relationship Id="rId7" Type="http://schemas.openxmlformats.org/officeDocument/2006/relationships/image" Target="../media/image35.jpg"/><Relationship Id="rId12" Type="http://schemas.openxmlformats.org/officeDocument/2006/relationships/image" Target="../media/image38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jpg"/><Relationship Id="rId11" Type="http://schemas.openxmlformats.org/officeDocument/2006/relationships/image" Target="../media/image37.jpg"/><Relationship Id="rId5" Type="http://schemas.openxmlformats.org/officeDocument/2006/relationships/image" Target="../media/image33.jpg"/><Relationship Id="rId15" Type="http://schemas.openxmlformats.org/officeDocument/2006/relationships/image" Target="../media/image40.jpg"/><Relationship Id="rId10" Type="http://schemas.openxmlformats.org/officeDocument/2006/relationships/image" Target="../media/image36.jp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14" Type="http://schemas.openxmlformats.org/officeDocument/2006/relationships/image" Target="../media/image3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23.jpg"/><Relationship Id="rId3" Type="http://schemas.openxmlformats.org/officeDocument/2006/relationships/image" Target="../media/image41.jpg"/><Relationship Id="rId7" Type="http://schemas.openxmlformats.org/officeDocument/2006/relationships/image" Target="../media/image18.png"/><Relationship Id="rId12" Type="http://schemas.openxmlformats.org/officeDocument/2006/relationships/image" Target="../media/image22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jpg"/><Relationship Id="rId11" Type="http://schemas.openxmlformats.org/officeDocument/2006/relationships/image" Target="../media/image44.jpg"/><Relationship Id="rId5" Type="http://schemas.openxmlformats.org/officeDocument/2006/relationships/image" Target="../media/image27.jpg"/><Relationship Id="rId10" Type="http://schemas.openxmlformats.org/officeDocument/2006/relationships/image" Target="../media/image43.jpg"/><Relationship Id="rId4" Type="http://schemas.openxmlformats.org/officeDocument/2006/relationships/image" Target="../media/image19.png"/><Relationship Id="rId9" Type="http://schemas.openxmlformats.org/officeDocument/2006/relationships/image" Target="../media/image29.jpg"/><Relationship Id="rId14" Type="http://schemas.openxmlformats.org/officeDocument/2006/relationships/image" Target="../media/image24.jp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12" Type="http://schemas.openxmlformats.org/officeDocument/2006/relationships/image" Target="../media/image52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g"/><Relationship Id="rId11" Type="http://schemas.openxmlformats.org/officeDocument/2006/relationships/image" Target="../media/image51.png"/><Relationship Id="rId5" Type="http://schemas.openxmlformats.org/officeDocument/2006/relationships/image" Target="../media/image46.jpg"/><Relationship Id="rId10" Type="http://schemas.openxmlformats.org/officeDocument/2006/relationships/image" Target="../media/image50.jpg"/><Relationship Id="rId4" Type="http://schemas.openxmlformats.org/officeDocument/2006/relationships/image" Target="../media/image45.jpg"/><Relationship Id="rId9" Type="http://schemas.openxmlformats.org/officeDocument/2006/relationships/image" Target="../media/image26.jp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19.png"/><Relationship Id="rId7" Type="http://schemas.openxmlformats.org/officeDocument/2006/relationships/image" Target="../media/image56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8bCPdsV8bVHNgUPdzLY1qPnZf35bfV3jc0Jo8uivZpc/edit#gid=1876667230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3487472" y="4431675"/>
            <a:ext cx="21690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</a:rPr>
              <a:t>Edited by </a:t>
            </a:r>
            <a:r>
              <a:rPr lang="en" sz="900">
                <a:solidFill>
                  <a:srgbClr val="FFFFFF"/>
                </a:solidFill>
              </a:rPr>
              <a:t>CI Team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110437" cy="6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311700" y="24556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B3789"/>
              </a:solidFill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311700" y="1613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311700" y="1503300"/>
            <a:ext cx="8520600" cy="7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311700" y="2244000"/>
            <a:ext cx="8520600" cy="7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487481" y="4660275"/>
            <a:ext cx="21690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3110625"/>
            <a:ext cx="2664300" cy="203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2"/>
              </a:solidFill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0" y="3689100"/>
            <a:ext cx="2920800" cy="1454400"/>
          </a:xfrm>
          <a:prstGeom prst="triangle">
            <a:avLst>
              <a:gd name="adj" fmla="val 4933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3"/>
          </p:nvPr>
        </p:nvSpPr>
        <p:spPr>
          <a:xfrm>
            <a:off x="4526360" y="4431675"/>
            <a:ext cx="2169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None/>
              <a:defRPr sz="9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4" name="Google Shape;114;p11"/>
          <p:cNvGrpSpPr/>
          <p:nvPr/>
        </p:nvGrpSpPr>
        <p:grpSpPr>
          <a:xfrm>
            <a:off x="619177" y="2431766"/>
            <a:ext cx="1418334" cy="2314737"/>
            <a:chOff x="618820" y="1574025"/>
            <a:chExt cx="1418334" cy="2315200"/>
          </a:xfrm>
        </p:grpSpPr>
        <p:cxnSp>
          <p:nvCxnSpPr>
            <p:cNvPr id="115" name="Google Shape;115;p11"/>
            <p:cNvCxnSpPr/>
            <p:nvPr/>
          </p:nvCxnSpPr>
          <p:spPr>
            <a:xfrm>
              <a:off x="1299277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6" name="Google Shape;116;p11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18;p11"/>
            <p:cNvGrpSpPr/>
            <p:nvPr/>
          </p:nvGrpSpPr>
          <p:grpSpPr>
            <a:xfrm>
              <a:off x="719081" y="1574025"/>
              <a:ext cx="1177279" cy="2315200"/>
              <a:chOff x="1314039" y="1574025"/>
              <a:chExt cx="1177279" cy="2315200"/>
            </a:xfrm>
          </p:grpSpPr>
          <p:sp>
            <p:nvSpPr>
              <p:cNvPr id="119" name="Google Shape;119;p11"/>
              <p:cNvSpPr txBox="1"/>
              <p:nvPr/>
            </p:nvSpPr>
            <p:spPr>
              <a:xfrm>
                <a:off x="1321858" y="2695025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accent2"/>
                    </a:solidFill>
                    <a:latin typeface="Roboto"/>
                    <a:ea typeface="Roboto"/>
                    <a:cs typeface="Roboto"/>
                    <a:sym typeface="Roboto"/>
                  </a:rPr>
                  <a:t>Lorem Ipsum</a:t>
                </a:r>
                <a:endParaRPr sz="1000" b="1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11"/>
              <p:cNvSpPr txBox="1"/>
              <p:nvPr/>
            </p:nvSpPr>
            <p:spPr>
              <a:xfrm>
                <a:off x="1324018" y="3151825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chemeClr val="accent2"/>
                    </a:solidFill>
                    <a:latin typeface="Roboto"/>
                    <a:ea typeface="Roboto"/>
                    <a:cs typeface="Roboto"/>
                    <a:sym typeface="Roboto"/>
                  </a:rPr>
                  <a:t>Lorem ipsum dolor sit amet, consectetur adipiscing.</a:t>
                </a:r>
                <a:endParaRPr sz="8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" name="Google Shape;121;p11"/>
              <p:cNvSpPr txBox="1"/>
              <p:nvPr/>
            </p:nvSpPr>
            <p:spPr>
              <a:xfrm>
                <a:off x="1314039" y="1574025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chemeClr val="accent2"/>
                    </a:solidFill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sz="8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2" name="Google Shape;122;p11"/>
          <p:cNvGrpSpPr/>
          <p:nvPr/>
        </p:nvGrpSpPr>
        <p:grpSpPr>
          <a:xfrm>
            <a:off x="1917429" y="2431766"/>
            <a:ext cx="1418334" cy="2314737"/>
            <a:chOff x="1917073" y="1575830"/>
            <a:chExt cx="1418334" cy="2315200"/>
          </a:xfrm>
        </p:grpSpPr>
        <p:cxnSp>
          <p:nvCxnSpPr>
            <p:cNvPr id="123" name="Google Shape;123;p11"/>
            <p:cNvCxnSpPr/>
            <p:nvPr/>
          </p:nvCxnSpPr>
          <p:spPr>
            <a:xfrm>
              <a:off x="2597529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4" name="Google Shape;124;p11"/>
            <p:cNvSpPr/>
            <p:nvPr/>
          </p:nvSpPr>
          <p:spPr>
            <a:xfrm flipH="1">
              <a:off x="1917073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17307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 txBox="1"/>
            <p:nvPr/>
          </p:nvSpPr>
          <p:spPr>
            <a:xfrm>
              <a:off x="202156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0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1"/>
            <p:cNvSpPr txBox="1"/>
            <p:nvPr/>
          </p:nvSpPr>
          <p:spPr>
            <a:xfrm>
              <a:off x="202372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</a:t>
              </a:r>
              <a:endPara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11"/>
            <p:cNvSpPr txBox="1"/>
            <p:nvPr/>
          </p:nvSpPr>
          <p:spPr>
            <a:xfrm>
              <a:off x="201374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11"/>
          <p:cNvGrpSpPr/>
          <p:nvPr/>
        </p:nvGrpSpPr>
        <p:grpSpPr>
          <a:xfrm>
            <a:off x="3214475" y="2431766"/>
            <a:ext cx="1418334" cy="2314737"/>
            <a:chOff x="3214118" y="1575830"/>
            <a:chExt cx="1418334" cy="2315200"/>
          </a:xfrm>
        </p:grpSpPr>
        <p:cxnSp>
          <p:nvCxnSpPr>
            <p:cNvPr id="130" name="Google Shape;130;p11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" name="Google Shape;131;p11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1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1"/>
            <p:cNvSpPr txBox="1"/>
            <p:nvPr/>
          </p:nvSpPr>
          <p:spPr>
            <a:xfrm>
              <a:off x="332708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11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6" name="Google Shape;136;p11"/>
          <p:cNvGrpSpPr/>
          <p:nvPr/>
        </p:nvGrpSpPr>
        <p:grpSpPr>
          <a:xfrm>
            <a:off x="4511901" y="2431766"/>
            <a:ext cx="1418334" cy="2314737"/>
            <a:chOff x="4511544" y="1575830"/>
            <a:chExt cx="1418334" cy="2315200"/>
          </a:xfrm>
        </p:grpSpPr>
        <p:cxnSp>
          <p:nvCxnSpPr>
            <p:cNvPr id="137" name="Google Shape;137;p11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8" name="Google Shape;138;p11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1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11"/>
            <p:cNvSpPr txBox="1"/>
            <p:nvPr/>
          </p:nvSpPr>
          <p:spPr>
            <a:xfrm>
              <a:off x="462174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11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1"/>
          <p:cNvGrpSpPr/>
          <p:nvPr/>
        </p:nvGrpSpPr>
        <p:grpSpPr>
          <a:xfrm>
            <a:off x="5809058" y="2431766"/>
            <a:ext cx="1418334" cy="2314737"/>
            <a:chOff x="3214118" y="1575830"/>
            <a:chExt cx="1418334" cy="2315200"/>
          </a:xfrm>
        </p:grpSpPr>
        <p:cxnSp>
          <p:nvCxnSpPr>
            <p:cNvPr id="144" name="Google Shape;144;p11"/>
            <p:cNvCxnSpPr/>
            <p:nvPr/>
          </p:nvCxnSpPr>
          <p:spPr>
            <a:xfrm>
              <a:off x="3894575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5" name="Google Shape;145;p11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 txBox="1"/>
            <p:nvPr/>
          </p:nvSpPr>
          <p:spPr>
            <a:xfrm>
              <a:off x="332492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1"/>
            <p:cNvSpPr txBox="1"/>
            <p:nvPr/>
          </p:nvSpPr>
          <p:spPr>
            <a:xfrm>
              <a:off x="332708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11"/>
            <p:cNvSpPr txBox="1"/>
            <p:nvPr/>
          </p:nvSpPr>
          <p:spPr>
            <a:xfrm>
              <a:off x="331710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11"/>
          <p:cNvGrpSpPr/>
          <p:nvPr/>
        </p:nvGrpSpPr>
        <p:grpSpPr>
          <a:xfrm>
            <a:off x="7106484" y="2431766"/>
            <a:ext cx="1418334" cy="2314737"/>
            <a:chOff x="4511544" y="1575830"/>
            <a:chExt cx="1418334" cy="2315200"/>
          </a:xfrm>
        </p:grpSpPr>
        <p:cxnSp>
          <p:nvCxnSpPr>
            <p:cNvPr id="151" name="Google Shape;151;p11"/>
            <p:cNvCxnSpPr/>
            <p:nvPr/>
          </p:nvCxnSpPr>
          <p:spPr>
            <a:xfrm>
              <a:off x="5192001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" name="Google Shape;152;p11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/>
                <a:t>  </a:t>
              </a:r>
              <a:endParaRPr sz="1400"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name="adj" fmla="val 96952"/>
              </a:avLst>
            </a:pr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 txBox="1"/>
            <p:nvPr/>
          </p:nvSpPr>
          <p:spPr>
            <a:xfrm>
              <a:off x="4619580" y="2696830"/>
              <a:ext cx="1167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sz="1000"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1"/>
            <p:cNvSpPr txBox="1"/>
            <p:nvPr/>
          </p:nvSpPr>
          <p:spPr>
            <a:xfrm>
              <a:off x="4621740" y="3153630"/>
              <a:ext cx="11673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11"/>
            <p:cNvSpPr txBox="1"/>
            <p:nvPr/>
          </p:nvSpPr>
          <p:spPr>
            <a:xfrm>
              <a:off x="4611761" y="1575830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7" name="Google Shape;157;p11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14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159" name="Google Shape;159;p11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" name="Google Shape;162;p11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63" name="Google Shape;163;p11"/>
          <p:cNvSpPr txBox="1">
            <a:spLocks noGrp="1"/>
          </p:cNvSpPr>
          <p:nvPr>
            <p:ph type="subTitle" idx="4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 type="tx">
  <p:cSld name="TITLE_AND_BOD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2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2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2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169" name="Google Shape;169;p12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2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2" name="Google Shape;172;p12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subTitle" idx="4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4652739" y="1006350"/>
            <a:ext cx="4179600" cy="3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body" idx="2"/>
          </p:nvPr>
        </p:nvSpPr>
        <p:spPr>
          <a:xfrm>
            <a:off x="454764" y="1006350"/>
            <a:ext cx="4197900" cy="3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454764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3"/>
          </p:nvPr>
        </p:nvSpPr>
        <p:spPr>
          <a:xfrm>
            <a:off x="6598576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180" name="Google Shape;180;p13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ubTitle" idx="5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TITLE_AND_TWO_COLUMNS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4179600" cy="3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title"/>
          </p:nvPr>
        </p:nvSpPr>
        <p:spPr>
          <a:xfrm>
            <a:off x="6598561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4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190" name="Google Shape;190;p14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3" name="Google Shape;193;p14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subTitle" idx="4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TITLE_AND_TWO_COLUMNS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body" idx="1"/>
          </p:nvPr>
        </p:nvSpPr>
        <p:spPr>
          <a:xfrm>
            <a:off x="4634247" y="1006350"/>
            <a:ext cx="4197900" cy="15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6598561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3"/>
          </p:nvPr>
        </p:nvSpPr>
        <p:spPr>
          <a:xfrm>
            <a:off x="4634246" y="3118650"/>
            <a:ext cx="4197900" cy="16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6513000" y="2660213"/>
            <a:ext cx="440700" cy="350700"/>
          </a:xfrm>
          <a:prstGeom prst="downArrow">
            <a:avLst>
              <a:gd name="adj1" fmla="val 50000"/>
              <a:gd name="adj2" fmla="val 579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02" name="Google Shape;202;p15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5"/>
          <p:cNvSpPr txBox="1">
            <a:spLocks noGrp="1"/>
          </p:cNvSpPr>
          <p:nvPr>
            <p:ph type="title" idx="4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5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title"/>
          </p:nvPr>
        </p:nvSpPr>
        <p:spPr>
          <a:xfrm>
            <a:off x="6598561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11" name="Google Shape;211;p16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6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subTitle" idx="1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6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7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9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/>
        </p:nvSpPr>
        <p:spPr>
          <a:xfrm>
            <a:off x="587810" y="3891656"/>
            <a:ext cx="7939200" cy="98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587810" y="1867125"/>
            <a:ext cx="7939200" cy="18294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2527138" y="741019"/>
            <a:ext cx="3690000" cy="930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8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Meet Our Team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25" name="Google Shape;225;p18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8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p18"/>
          <p:cNvSpPr/>
          <p:nvPr/>
        </p:nvSpPr>
        <p:spPr>
          <a:xfrm>
            <a:off x="632933" y="3768581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Supervisor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30" name="Google Shape;230;p18"/>
          <p:cNvSpPr/>
          <p:nvPr/>
        </p:nvSpPr>
        <p:spPr>
          <a:xfrm>
            <a:off x="632933" y="1751494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Executive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2625394" y="623109"/>
            <a:ext cx="4518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PIC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 1">
  <p:cSld name="CUSTOM_9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Meet Our Team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9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495987" y="3685106"/>
            <a:ext cx="7939200" cy="1093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541110" y="3562031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Supervisor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495987" y="854738"/>
            <a:ext cx="7939200" cy="2445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541110" y="727884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Executive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997918" y="1035953"/>
            <a:ext cx="451800" cy="1050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PIC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Rules">
  <p:cSld name="TITLE_ONLY_2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General Rules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449419" y="806100"/>
            <a:ext cx="6969000" cy="3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Đặt tên: </a:t>
            </a:r>
            <a:endParaRPr sz="1100" b="1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[Project Name]_[Sub-Name]*_Loại File: Raw Data/Report_[YYYYMMDD]_Final/Draft</a:t>
            </a:r>
            <a:endParaRPr sz="1100" b="1"/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Font:</a:t>
            </a:r>
            <a:r>
              <a:rPr lang="en" sz="1100"/>
              <a:t> Arial</a:t>
            </a:r>
            <a:endParaRPr sz="1100"/>
          </a:p>
          <a:p>
            <a:pPr marL="342900" marR="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Size</a:t>
            </a:r>
            <a:r>
              <a:rPr lang="en" sz="1100"/>
              <a:t> (from the upper to the lower)</a:t>
            </a:r>
            <a:endParaRPr sz="1100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Head title:  30</a:t>
            </a:r>
            <a:endParaRPr sz="1100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Sub-head title/ Message:  18</a:t>
            </a:r>
            <a:endParaRPr sz="1100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Comment:  12 -14 (flexible) </a:t>
            </a:r>
            <a:endParaRPr sz="1100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Content:   10 (flexible)</a:t>
            </a:r>
            <a:endParaRPr sz="1100"/>
          </a:p>
          <a:p>
            <a:pPr marL="3429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Note: 9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Note</a:t>
            </a:r>
            <a:endParaRPr sz="1100" b="1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Note: </a:t>
            </a:r>
            <a:r>
              <a:rPr lang="en" sz="1100" i="1"/>
              <a:t>* Nội dung sau dấu sao ở dạng in nghiêng</a:t>
            </a:r>
            <a:endParaRPr sz="1100" i="1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Quote: </a:t>
            </a:r>
            <a:r>
              <a:rPr lang="en" sz="1100" i="1"/>
              <a:t>“Nội dung quote in nghiêng”</a:t>
            </a:r>
            <a:endParaRPr sz="1100" i="1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Not use (*)</a:t>
            </a:r>
            <a:endParaRPr sz="110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246" name="Google Shape;246;p20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0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727758" y="904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/>
          </p:nvPr>
        </p:nvSpPr>
        <p:spPr>
          <a:xfrm>
            <a:off x="3727758" y="1476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3"/>
          </p:nvPr>
        </p:nvSpPr>
        <p:spPr>
          <a:xfrm>
            <a:off x="3727758" y="2047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4"/>
          </p:nvPr>
        </p:nvSpPr>
        <p:spPr>
          <a:xfrm>
            <a:off x="3727758" y="2619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5"/>
          </p:nvPr>
        </p:nvSpPr>
        <p:spPr>
          <a:xfrm>
            <a:off x="3727758" y="3190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6"/>
          </p:nvPr>
        </p:nvSpPr>
        <p:spPr>
          <a:xfrm>
            <a:off x="3727758" y="3762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/>
          </p:nvPr>
        </p:nvSpPr>
        <p:spPr>
          <a:xfrm>
            <a:off x="4413692" y="9048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/>
          </p:nvPr>
        </p:nvSpPr>
        <p:spPr>
          <a:xfrm>
            <a:off x="4413692" y="14763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/>
          </p:nvPr>
        </p:nvSpPr>
        <p:spPr>
          <a:xfrm>
            <a:off x="4413692" y="20478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3"/>
          </p:nvPr>
        </p:nvSpPr>
        <p:spPr>
          <a:xfrm>
            <a:off x="4413692" y="26193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4"/>
          </p:nvPr>
        </p:nvSpPr>
        <p:spPr>
          <a:xfrm>
            <a:off x="4413692" y="31908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15"/>
          </p:nvPr>
        </p:nvSpPr>
        <p:spPr>
          <a:xfrm>
            <a:off x="4413692" y="3762338"/>
            <a:ext cx="41694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/>
          <p:nvPr/>
        </p:nvSpPr>
        <p:spPr>
          <a:xfrm flipH="1">
            <a:off x="987026" y="934763"/>
            <a:ext cx="1890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</a:pPr>
            <a:r>
              <a:rPr lang="en" sz="2700" b="1">
                <a:solidFill>
                  <a:schemeClr val="accent3"/>
                </a:solidFill>
              </a:rPr>
              <a:t>OUTLINE</a:t>
            </a:r>
            <a:endParaRPr sz="2700" b="1">
              <a:solidFill>
                <a:schemeClr val="accent3"/>
              </a:solidFill>
            </a:endParaRPr>
          </a:p>
        </p:txBody>
      </p:sp>
      <p:sp>
        <p:nvSpPr>
          <p:cNvPr id="33" name="Google Shape;33;p3"/>
          <p:cNvSpPr/>
          <p:nvPr/>
        </p:nvSpPr>
        <p:spPr>
          <a:xfrm rot="4318091">
            <a:off x="156683" y="1783020"/>
            <a:ext cx="3236039" cy="2544718"/>
          </a:xfrm>
          <a:prstGeom prst="triangle">
            <a:avLst>
              <a:gd name="adj" fmla="val 87445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" name="Google Shape;34;p3"/>
          <p:cNvSpPr/>
          <p:nvPr/>
        </p:nvSpPr>
        <p:spPr>
          <a:xfrm rot="182847">
            <a:off x="154655" y="2835258"/>
            <a:ext cx="2189496" cy="2017660"/>
          </a:xfrm>
          <a:prstGeom prst="triangle">
            <a:avLst>
              <a:gd name="adj" fmla="val 47453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" name="Google Shape;35;p3"/>
          <p:cNvSpPr/>
          <p:nvPr/>
        </p:nvSpPr>
        <p:spPr>
          <a:xfrm rot="-183559">
            <a:off x="314001" y="3054398"/>
            <a:ext cx="427209" cy="353023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6" name="Google Shape;36;p3"/>
          <p:cNvSpPr/>
          <p:nvPr/>
        </p:nvSpPr>
        <p:spPr>
          <a:xfrm rot="-1230100">
            <a:off x="953596" y="2030262"/>
            <a:ext cx="591889" cy="511692"/>
          </a:xfrm>
          <a:prstGeom prst="triangle">
            <a:avLst>
              <a:gd name="adj" fmla="val 474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7" name="Google Shape;37;p3"/>
          <p:cNvSpPr/>
          <p:nvPr/>
        </p:nvSpPr>
        <p:spPr>
          <a:xfrm rot="2482970">
            <a:off x="596045" y="1693369"/>
            <a:ext cx="427024" cy="352856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Rules 1">
  <p:cSld name="TITLE_ONLY_2_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Report Template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449419" y="806100"/>
            <a:ext cx="6969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Hướng dẫn Add template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Vào </a:t>
            </a:r>
            <a:r>
              <a:rPr lang="en" sz="1100" b="1"/>
              <a:t>Slide</a:t>
            </a:r>
            <a:r>
              <a:rPr lang="en" sz="1100"/>
              <a:t> ⇒ </a:t>
            </a:r>
            <a:r>
              <a:rPr lang="en" sz="1100" b="1"/>
              <a:t>Change theme</a:t>
            </a:r>
            <a:r>
              <a:rPr lang="en" sz="1100"/>
              <a:t> ⇒ </a:t>
            </a:r>
            <a:r>
              <a:rPr lang="en" sz="1100" b="1"/>
              <a:t>Import theme</a:t>
            </a:r>
            <a:r>
              <a:rPr lang="en" sz="1100"/>
              <a:t> ⇒ Search “</a:t>
            </a:r>
            <a:r>
              <a:rPr lang="en" sz="1100" b="1"/>
              <a:t>MBI-DABU ReTe</a:t>
            </a:r>
            <a:r>
              <a:rPr lang="en" sz="1100"/>
              <a:t>” ⇒ </a:t>
            </a:r>
            <a:r>
              <a:rPr lang="en" sz="1100" b="1"/>
              <a:t>Import theme</a:t>
            </a:r>
            <a:endParaRPr sz="1100" b="1"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2">
            <a:alphaModFix/>
          </a:blip>
          <a:srcRect l="16166" t="6788" r="3325" b="4235"/>
          <a:stretch/>
        </p:blipFill>
        <p:spPr>
          <a:xfrm>
            <a:off x="725713" y="1787391"/>
            <a:ext cx="3888989" cy="2408549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rgbClr val="000000">
                <a:alpha val="70000"/>
              </a:srgbClr>
            </a:outerShdw>
          </a:effectLst>
        </p:spPr>
      </p:pic>
      <p:sp>
        <p:nvSpPr>
          <p:cNvPr id="254" name="Google Shape;254;p21"/>
          <p:cNvSpPr/>
          <p:nvPr/>
        </p:nvSpPr>
        <p:spPr>
          <a:xfrm>
            <a:off x="949208" y="2870967"/>
            <a:ext cx="324000" cy="105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3951514" y="4058491"/>
            <a:ext cx="514800" cy="13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422" y="1787391"/>
            <a:ext cx="3061715" cy="2408549"/>
          </a:xfrm>
          <a:prstGeom prst="rect">
            <a:avLst/>
          </a:prstGeom>
          <a:noFill/>
          <a:ln>
            <a:noFill/>
          </a:ln>
          <a:effectLst>
            <a:outerShdw blurRad="157163" algn="bl" rotWithShape="0">
              <a:srgbClr val="000000">
                <a:alpha val="70000"/>
              </a:srgbClr>
            </a:outerShdw>
          </a:effectLst>
        </p:spPr>
      </p:pic>
      <p:sp>
        <p:nvSpPr>
          <p:cNvPr id="257" name="Google Shape;257;p21"/>
          <p:cNvSpPr/>
          <p:nvPr/>
        </p:nvSpPr>
        <p:spPr>
          <a:xfrm>
            <a:off x="7418292" y="3918409"/>
            <a:ext cx="687900" cy="18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59" name="Google Shape;259;p21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1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1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Rules 1 1">
  <p:cSld name="TITLE_ONLY_2_2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8654" y="2184853"/>
            <a:ext cx="2271713" cy="1843088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3">
            <a:alphaModFix/>
          </a:blip>
          <a:srcRect l="1856" t="7852" r="7135" b="5575"/>
          <a:stretch/>
        </p:blipFill>
        <p:spPr>
          <a:xfrm>
            <a:off x="449419" y="1675050"/>
            <a:ext cx="5351650" cy="2862694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5" name="Google Shape;265;p22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Page Setup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449419" y="806100"/>
            <a:ext cx="6969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Hướng dẫn chỉnh size trang chuẩn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Vào </a:t>
            </a:r>
            <a:r>
              <a:rPr lang="en" sz="1100" b="1"/>
              <a:t>File</a:t>
            </a:r>
            <a:r>
              <a:rPr lang="en" sz="1100"/>
              <a:t> ⇒ </a:t>
            </a:r>
            <a:r>
              <a:rPr lang="en" sz="1100" b="1"/>
              <a:t>Page Setup</a:t>
            </a:r>
            <a:r>
              <a:rPr lang="en" sz="1100"/>
              <a:t> ⇒ Chọn</a:t>
            </a:r>
            <a:r>
              <a:rPr lang="en" sz="1100" b="1"/>
              <a:t> Custom</a:t>
            </a:r>
            <a:r>
              <a:rPr lang="en" sz="1100"/>
              <a:t> ⇒ Input </a:t>
            </a:r>
            <a:r>
              <a:rPr lang="en" sz="1100" b="1"/>
              <a:t>13.33</a:t>
            </a:r>
            <a:r>
              <a:rPr lang="en" sz="1100"/>
              <a:t> và </a:t>
            </a:r>
            <a:r>
              <a:rPr lang="en" sz="1100" b="1"/>
              <a:t>7.5</a:t>
            </a:r>
            <a:r>
              <a:rPr lang="en" sz="1100"/>
              <a:t> đơn vị </a:t>
            </a:r>
            <a:r>
              <a:rPr lang="en" sz="1100" b="1"/>
              <a:t>Inches</a:t>
            </a:r>
            <a:r>
              <a:rPr lang="en" sz="1100"/>
              <a:t> ⇒ </a:t>
            </a:r>
            <a:r>
              <a:rPr lang="en" sz="1100" b="1"/>
              <a:t>Apply</a:t>
            </a:r>
            <a:endParaRPr sz="1100" b="1"/>
          </a:p>
        </p:txBody>
      </p:sp>
      <p:sp>
        <p:nvSpPr>
          <p:cNvPr id="267" name="Google Shape;267;p22"/>
          <p:cNvSpPr/>
          <p:nvPr/>
        </p:nvSpPr>
        <p:spPr>
          <a:xfrm>
            <a:off x="667595" y="3747805"/>
            <a:ext cx="549900" cy="13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614760" y="3562737"/>
            <a:ext cx="816600" cy="36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70" name="Google Shape;270;p22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2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template">
  <p:cSld name="TITLE_ONLY_2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Table Template</a:t>
            </a:r>
            <a:endParaRPr sz="2300">
              <a:solidFill>
                <a:schemeClr val="accent3"/>
              </a:solidFill>
            </a:endParaRPr>
          </a:p>
        </p:txBody>
      </p:sp>
      <p:graphicFrame>
        <p:nvGraphicFramePr>
          <p:cNvPr id="275" name="Google Shape;275;p23"/>
          <p:cNvGraphicFramePr/>
          <p:nvPr/>
        </p:nvGraphicFramePr>
        <p:xfrm>
          <a:off x="490658" y="1753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{12BC01BD-C67D-4DB6-9ED2-286A88166A87}</a:tableStyleId>
              </a:tblPr>
              <a:tblGrid>
                <a:gridCol w="89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</a:rPr>
                        <a:t>Type</a:t>
                      </a:r>
                      <a:endParaRPr sz="900" b="1">
                        <a:solidFill>
                          <a:srgbClr val="FFFFFF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rgbClr val="FFFFFF"/>
                          </a:solidFill>
                        </a:rPr>
                        <a:t>Feature</a:t>
                      </a:r>
                      <a:endParaRPr sz="900" b="1">
                        <a:solidFill>
                          <a:srgbClr val="FFFFFF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comment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Comment, Like, report</a:t>
                      </a:r>
                      <a:endParaRPr sz="900">
                        <a:solidFill>
                          <a:srgbClr val="999999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ranking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Vote, favorite, share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post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Post, hashtag, like, comment, share, save picture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topic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topic, hashtag, like, comment, share, follow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collection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Rating, add to favorite, like, share, search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mini cinema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a group, setting, join a group, share, monitoring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6" name="Google Shape;276;p23"/>
          <p:cNvGraphicFramePr/>
          <p:nvPr/>
        </p:nvGraphicFramePr>
        <p:xfrm>
          <a:off x="3362752" y="1753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{12BC01BD-C67D-4DB6-9ED2-286A88166A87}</a:tableStyleId>
              </a:tblPr>
              <a:tblGrid>
                <a:gridCol w="8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2"/>
                          </a:solidFill>
                        </a:rPr>
                        <a:t>Type</a:t>
                      </a:r>
                      <a:endParaRPr sz="900" b="1">
                        <a:solidFill>
                          <a:schemeClr val="accent2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2"/>
                          </a:solidFill>
                        </a:rPr>
                        <a:t>Feature</a:t>
                      </a:r>
                      <a:endParaRPr sz="900" b="1">
                        <a:solidFill>
                          <a:schemeClr val="accent2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comment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Comment, Like, report</a:t>
                      </a:r>
                      <a:endParaRPr sz="900">
                        <a:solidFill>
                          <a:srgbClr val="999999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ranking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Vote, favorite, share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post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Post, hashtag, like, comment, share, save picture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topic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topic, hashtag, like, comment, share, follow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collection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Rating, add to favorite, like, share, search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mini cinema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a group, setting, join a group, share, monitoring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7" name="Google Shape;277;p23"/>
          <p:cNvGraphicFramePr/>
          <p:nvPr/>
        </p:nvGraphicFramePr>
        <p:xfrm>
          <a:off x="6088971" y="17534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{12BC01BD-C67D-4DB6-9ED2-286A88166A87}</a:tableStyleId>
              </a:tblPr>
              <a:tblGrid>
                <a:gridCol w="84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2"/>
                          </a:solidFill>
                        </a:rPr>
                        <a:t>Type</a:t>
                      </a:r>
                      <a:endParaRPr sz="900" b="1">
                        <a:solidFill>
                          <a:schemeClr val="accent2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accent2"/>
                          </a:solidFill>
                        </a:rPr>
                        <a:t>Feature</a:t>
                      </a:r>
                      <a:endParaRPr sz="900" b="1">
                        <a:solidFill>
                          <a:schemeClr val="accent2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comment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Comment, Like, report</a:t>
                      </a:r>
                      <a:endParaRPr sz="900">
                        <a:solidFill>
                          <a:srgbClr val="999999"/>
                        </a:solidFill>
                      </a:endParaRPr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ranking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Vote, favorite, share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post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Post, hashtag, like, comment, share, save picture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topic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topic, hashtag, like, comment, share, follow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collection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Rating, add to favorite, like, share, search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 mini cinema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Create a group, setting, join a group, share, monitoring</a:t>
                      </a:r>
                      <a:endParaRPr sz="900"/>
                    </a:p>
                  </a:txBody>
                  <a:tcPr marL="45600" marR="45600" marT="45700" marB="45700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8" name="Google Shape;278;p23"/>
          <p:cNvSpPr txBox="1"/>
          <p:nvPr/>
        </p:nvSpPr>
        <p:spPr>
          <a:xfrm>
            <a:off x="454764" y="893625"/>
            <a:ext cx="8343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Hướng dẫn sử dụng: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Vào </a:t>
            </a:r>
            <a:r>
              <a:rPr lang="en" sz="1100" b="1"/>
              <a:t>Slide</a:t>
            </a:r>
            <a:r>
              <a:rPr lang="en" sz="1100"/>
              <a:t> ⇒ Chọn </a:t>
            </a:r>
            <a:r>
              <a:rPr lang="en" sz="1100" b="1"/>
              <a:t>Edit master</a:t>
            </a:r>
            <a:r>
              <a:rPr lang="en" sz="1100"/>
              <a:t> ⇒ Copy template bảng muốn dùng và paste ra slide</a:t>
            </a:r>
            <a:endParaRPr sz="1100"/>
          </a:p>
        </p:txBody>
      </p:sp>
      <p:sp>
        <p:nvSpPr>
          <p:cNvPr id="279" name="Google Shape;279;p23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280" name="Google Shape;280;p23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3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template">
  <p:cSld name="TITLE_ONLY_2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Chart Template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285" name="Google Shape;285;p24" title="Points scored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5983" y="1613016"/>
            <a:ext cx="3815061" cy="235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74" y="1613006"/>
            <a:ext cx="3815061" cy="235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4"/>
          <p:cNvSpPr txBox="1"/>
          <p:nvPr/>
        </p:nvSpPr>
        <p:spPr>
          <a:xfrm>
            <a:off x="449419" y="527550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" sz="1400" b="1">
                <a:solidFill>
                  <a:schemeClr val="accent2"/>
                </a:solidFill>
              </a:rPr>
              <a:t>Sử dụng palette màu để tô chart</a:t>
            </a:r>
            <a:endParaRPr sz="1400" b="1">
              <a:solidFill>
                <a:schemeClr val="accent2"/>
              </a:solidFill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89" name="Google Shape;289;p24"/>
          <p:cNvGraphicFramePr/>
          <p:nvPr/>
        </p:nvGraphicFramePr>
        <p:xfrm>
          <a:off x="535596" y="10311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{ADCA07C1-C462-4ACF-B2AF-72538D06DCD2}</a:tableStyleId>
              </a:tblPr>
              <a:tblGrid>
                <a:gridCol w="56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9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8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#3a5ea8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#000078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#b0006e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#f172a1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#f7bb42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#ad8127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#08521c</a:t>
                      </a:r>
                      <a:endParaRPr sz="900"/>
                    </a:p>
                  </a:txBody>
                  <a:tcPr marL="21425" marR="21425" marT="14300" marB="14300" anchor="ctr">
                    <a:lnL w="9475" cap="flat" cmpd="sng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52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0" name="Google Shape;290;p24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">
  <p:cSld name="TITLE_ONLY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/>
        </p:nvSpPr>
        <p:spPr>
          <a:xfrm>
            <a:off x="454764" y="59400"/>
            <a:ext cx="44799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Color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449419" y="527550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" sz="1400" b="1">
                <a:solidFill>
                  <a:schemeClr val="accent2"/>
                </a:solidFill>
              </a:rPr>
              <a:t>Bộ màu chuẩn sử dụng cho các shape và chart </a:t>
            </a:r>
            <a:endParaRPr sz="1400" b="1">
              <a:solidFill>
                <a:schemeClr val="accent2"/>
              </a:solidFill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454764" y="1003819"/>
            <a:ext cx="83433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Hướng dẫn sử dụng: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Main color: </a:t>
            </a:r>
            <a:r>
              <a:rPr lang="en" sz="1100"/>
              <a:t>  </a:t>
            </a:r>
            <a:r>
              <a:rPr lang="en" sz="1100">
                <a:solidFill>
                  <a:schemeClr val="accent3"/>
                </a:solidFill>
              </a:rPr>
              <a:t>Pink (Code: #b0006e)</a:t>
            </a:r>
            <a:endParaRPr sz="1100">
              <a:solidFill>
                <a:schemeClr val="accent3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Sử dụng cho Title, tên Chart, Bảng, Diagram box line, chú thích, nội dung muốn nhấn mạnh...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To compare: </a:t>
            </a:r>
            <a:r>
              <a:rPr lang="en" sz="1100"/>
              <a:t> Black (Code: #000000) &amp; </a:t>
            </a:r>
            <a:r>
              <a:rPr lang="en" sz="1100">
                <a:solidFill>
                  <a:srgbClr val="434343"/>
                </a:solidFill>
              </a:rPr>
              <a:t>Grey (Code: #434343)</a:t>
            </a:r>
            <a:endParaRPr sz="1100">
              <a:solidFill>
                <a:srgbClr val="434343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Sử dụng cho Comment, Content</a:t>
            </a:r>
            <a:endParaRPr sz="110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Can be used to compare with Pink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 b="1"/>
              <a:t>Palette:</a:t>
            </a:r>
            <a:r>
              <a:rPr lang="en" sz="1100"/>
              <a:t> </a:t>
            </a:r>
            <a:endParaRPr sz="110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Sử dụng cho Chart column, Cells in table, Diagram shape ...</a:t>
            </a:r>
            <a:endParaRPr sz="1100"/>
          </a:p>
        </p:txBody>
      </p:sp>
      <p:sp>
        <p:nvSpPr>
          <p:cNvPr id="297" name="Google Shape;297;p25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98" name="Google Shape;298;p25"/>
          <p:cNvGraphicFramePr/>
          <p:nvPr/>
        </p:nvGraphicFramePr>
        <p:xfrm>
          <a:off x="778442" y="25983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{ADCA07C1-C462-4ACF-B2AF-72538D06DCD2}</a:tableStyleId>
              </a:tblPr>
              <a:tblGrid>
                <a:gridCol w="10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1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#3a5ea8 (rgb(58,94,168))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5E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#000078 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(rgb(0,0,120))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7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#b0006e (rgb(176,0,110))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006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#f172a1 (rgb(241,114,161))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#f7bb42 (rgb(247,187,66))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BB4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#ad8127 (rgb(173,129,39))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D812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#08521c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(rgb(8,82,28))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852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#d5def0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rgb(213,222,240)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DE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#b1b1ff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rgb(177,177,255)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1B1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#ffbce6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rgb(255,188,230)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C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#fce3ec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rgb(252,227,236)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3E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#fdf1d9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rgb(253,241,217)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1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#f4e8ce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rgb(244,232,206)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E8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#d9fbe2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rgb(217,251,226)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F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#abbde2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rgb(171,189,226)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D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#6363ff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rgb(99,99,255)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363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#ff79cd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rgb(255,121,205)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79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#f9c7d9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rgb(249,199,217)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7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#fce4b3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rgb(252,228,179)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B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#e9d09e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rgb(233,208,158)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D0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#9ff6b7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rgb(159,246,183)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F6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#809bd3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rgb(128,155,211)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9B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#1515ff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rgb(21,21,255)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15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#ff37b4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rgb(255,55,180)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37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#f7aac7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rgb(247,170,199)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AAC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#fad68e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rgb(250,214,142)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D68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#deb96d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rgb(222,185,109)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EB9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#40ec6e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rgb(64,236,110)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EC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#2c467e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rgb(44,70,126)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C46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#00004f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rgb(0,0,79)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#820052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rgb(130,0,82)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005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#e9216b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rgb(233,33,107)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21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#e19a0a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rgb(225,154,10)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9A0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#82611d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rgb(130,97,29)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61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#11b23d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rgb(17,178,61)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B2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#1d2f54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rgb(29,47,84)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2F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#00003c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rgb(0,0,60)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3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#580037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rgb(88,0,55)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003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#a11046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rgb(161,16,70)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104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#966606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rgb(150,102,6)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66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#574013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rgb(87,64,19)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401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#0c7829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highlight>
                            <a:srgbClr val="FFFFFF"/>
                          </a:highlight>
                        </a:rPr>
                        <a:t>rgb(12,120,41)</a:t>
                      </a:r>
                      <a:endParaRPr sz="700" b="1"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C78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9" name="Google Shape;299;p25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5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5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">
  <p:cSld name="TITLE_ONLY_1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Icon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419" y="2047425"/>
            <a:ext cx="4288383" cy="1911301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" name="Google Shape;305;p26"/>
          <p:cNvSpPr txBox="1"/>
          <p:nvPr/>
        </p:nvSpPr>
        <p:spPr>
          <a:xfrm>
            <a:off x="442948" y="575400"/>
            <a:ext cx="8061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" sz="1400" b="1">
                <a:solidFill>
                  <a:schemeClr val="accent2"/>
                </a:solidFill>
              </a:rPr>
              <a:t>Nên tận dụng icon trên G-suite để làm slide hiệu quả hơn</a:t>
            </a:r>
            <a:endParaRPr sz="1400" b="1">
              <a:solidFill>
                <a:schemeClr val="accent2"/>
              </a:solidFill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 rotWithShape="1">
          <a:blip r:embed="rId3">
            <a:alphaModFix/>
          </a:blip>
          <a:srcRect l="16623" t="10609" r="3299" b="17849"/>
          <a:stretch/>
        </p:blipFill>
        <p:spPr>
          <a:xfrm>
            <a:off x="5027683" y="2047425"/>
            <a:ext cx="3804634" cy="1911300"/>
          </a:xfrm>
          <a:prstGeom prst="rect">
            <a:avLst/>
          </a:prstGeom>
          <a:noFill/>
          <a:ln>
            <a:noFill/>
          </a:ln>
          <a:effectLst>
            <a:outerShdw blurRad="214313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7" name="Google Shape;307;p26"/>
          <p:cNvSpPr txBox="1"/>
          <p:nvPr/>
        </p:nvSpPr>
        <p:spPr>
          <a:xfrm>
            <a:off x="449419" y="1106250"/>
            <a:ext cx="45174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Vào Add-ons ⇒ Get add-ons ⇒ Search “Icon” ⇒ Tải 3 bộ Icon để sử dụng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/>
              <a:t>Free Icons For Docs/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/>
              <a:t>Icons and Symbols (free 3 icon/day)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/>
              <a:t>Insert icons for Slides</a:t>
            </a:r>
            <a:endParaRPr sz="1100"/>
          </a:p>
        </p:txBody>
      </p:sp>
      <p:pic>
        <p:nvPicPr>
          <p:cNvPr id="308" name="Google Shape;3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6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">
  <p:cSld name="TITLE_ONLY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/>
          <p:nvPr/>
        </p:nvSpPr>
        <p:spPr>
          <a:xfrm>
            <a:off x="3126895" y="4298775"/>
            <a:ext cx="816600" cy="4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1002" y="4292137"/>
            <a:ext cx="808088" cy="4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" sz="2300">
                <a:solidFill>
                  <a:schemeClr val="accent3"/>
                </a:solidFill>
              </a:rPr>
              <a:t>Icon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825" y="4292128"/>
            <a:ext cx="808079" cy="4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51" y="4292119"/>
            <a:ext cx="456974" cy="4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399" y="4292128"/>
            <a:ext cx="808088" cy="45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9689" y="1767616"/>
            <a:ext cx="1664494" cy="2443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19739" y="39825"/>
            <a:ext cx="2250281" cy="315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7437" y="1612106"/>
            <a:ext cx="2250282" cy="248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5057" y="393458"/>
            <a:ext cx="2082591" cy="244316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7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7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7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ố cục tùy chỉnh 1">
  <p:cSld name="CUSTOM_10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/>
        </p:nvSpPr>
        <p:spPr>
          <a:xfrm>
            <a:off x="602457" y="1692873"/>
            <a:ext cx="7939200" cy="1975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Meet Our Team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2275751" y="642675"/>
            <a:ext cx="4971600" cy="918600"/>
          </a:xfrm>
          <a:prstGeom prst="rect">
            <a:avLst/>
          </a:prstGeom>
          <a:noFill/>
          <a:ln w="9525" cap="flat" cmpd="sng">
            <a:solidFill>
              <a:srgbClr val="B000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50" tIns="51450" rIns="51450" bIns="5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587810" y="3826313"/>
            <a:ext cx="7939200" cy="1039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632933" y="3703238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Supervisor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632933" y="1598541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Executive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2361610" y="527541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PIC</a:t>
            </a:r>
            <a:endParaRPr sz="900">
              <a:solidFill>
                <a:srgbClr val="FFFFFF"/>
              </a:solidFill>
            </a:endParaRPr>
          </a:p>
        </p:txBody>
      </p:sp>
      <p:grpSp>
        <p:nvGrpSpPr>
          <p:cNvPr id="338" name="Google Shape;338;p28"/>
          <p:cNvGrpSpPr/>
          <p:nvPr/>
        </p:nvGrpSpPr>
        <p:grpSpPr>
          <a:xfrm>
            <a:off x="2407334" y="754988"/>
            <a:ext cx="2486913" cy="806175"/>
            <a:chOff x="4572000" y="2250750"/>
            <a:chExt cx="3315000" cy="1074900"/>
          </a:xfrm>
        </p:grpSpPr>
        <p:sp>
          <p:nvSpPr>
            <p:cNvPr id="339" name="Google Shape;339;p28"/>
            <p:cNvSpPr/>
            <p:nvPr/>
          </p:nvSpPr>
          <p:spPr>
            <a:xfrm>
              <a:off x="4572000" y="22507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" name="Google Shape;340;p28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Dương Huy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huy.bui2@mservice.com.vn</a:t>
              </a:r>
              <a:endParaRPr sz="900">
                <a:solidFill>
                  <a:srgbClr val="000078"/>
                </a:solidFill>
              </a:endParaRPr>
            </a:p>
          </p:txBody>
        </p:sp>
        <p:pic>
          <p:nvPicPr>
            <p:cNvPr id="341" name="Google Shape;341;p28"/>
            <p:cNvPicPr preferRelativeResize="0"/>
            <p:nvPr/>
          </p:nvPicPr>
          <p:blipFill rotWithShape="1">
            <a:blip r:embed="rId2">
              <a:alphaModFix/>
            </a:blip>
            <a:srcRect l="7594" t="6359" r="15847" b="25553"/>
            <a:stretch/>
          </p:blipFill>
          <p:spPr>
            <a:xfrm>
              <a:off x="4572000" y="2250750"/>
              <a:ext cx="951900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0488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" name="Google Shape;344;p28"/>
          <p:cNvGrpSpPr/>
          <p:nvPr/>
        </p:nvGrpSpPr>
        <p:grpSpPr>
          <a:xfrm>
            <a:off x="781000" y="1922925"/>
            <a:ext cx="2486913" cy="806184"/>
            <a:chOff x="598800" y="2267625"/>
            <a:chExt cx="3315000" cy="1074913"/>
          </a:xfrm>
        </p:grpSpPr>
        <p:sp>
          <p:nvSpPr>
            <p:cNvPr id="345" name="Google Shape;345;p28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Thị Thu Ngân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IBS Research Executive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ngan.le2@mservice.com.vn</a:t>
              </a:r>
              <a:endParaRPr sz="900"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347" name="Google Shape;347;p28"/>
            <p:cNvPicPr preferRelativeResize="0"/>
            <p:nvPr/>
          </p:nvPicPr>
          <p:blipFill rotWithShape="1">
            <a:blip r:embed="rId5">
              <a:alphaModFix/>
            </a:blip>
            <a:srcRect l="37937" t="21495" r="39972" b="43683"/>
            <a:stretch/>
          </p:blipFill>
          <p:spPr>
            <a:xfrm>
              <a:off x="598800" y="2267625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28"/>
          <p:cNvGrpSpPr/>
          <p:nvPr/>
        </p:nvGrpSpPr>
        <p:grpSpPr>
          <a:xfrm>
            <a:off x="3088935" y="1922925"/>
            <a:ext cx="2486913" cy="806175"/>
            <a:chOff x="4572000" y="2267638"/>
            <a:chExt cx="3315000" cy="1074900"/>
          </a:xfrm>
        </p:grpSpPr>
        <p:sp>
          <p:nvSpPr>
            <p:cNvPr id="351" name="Google Shape;351;p28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Đinh Quốc Duy (Mr.)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Operation Lead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duy.dinh1@mservice.com.vn</a:t>
              </a:r>
              <a:endParaRPr sz="900"/>
            </a:p>
          </p:txBody>
        </p:sp>
        <p:pic>
          <p:nvPicPr>
            <p:cNvPr id="353" name="Google Shape;353;p28"/>
            <p:cNvPicPr preferRelativeResize="0"/>
            <p:nvPr/>
          </p:nvPicPr>
          <p:blipFill rotWithShape="1">
            <a:blip r:embed="rId6">
              <a:alphaModFix/>
            </a:blip>
            <a:srcRect l="34622" t="13508" r="39714" b="46035"/>
            <a:stretch/>
          </p:blipFill>
          <p:spPr>
            <a:xfrm>
              <a:off x="4572000" y="22676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0488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" name="Google Shape;356;p28"/>
          <p:cNvGrpSpPr/>
          <p:nvPr/>
        </p:nvGrpSpPr>
        <p:grpSpPr>
          <a:xfrm>
            <a:off x="3088886" y="2834972"/>
            <a:ext cx="2486913" cy="806175"/>
            <a:chOff x="598800" y="2267638"/>
            <a:chExt cx="3315000" cy="1074900"/>
          </a:xfrm>
        </p:grpSpPr>
        <p:sp>
          <p:nvSpPr>
            <p:cNvPr id="357" name="Google Shape;357;p28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Thị Tuyết Hồng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Operation Executive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hong.le1@mservice.com.vn</a:t>
              </a:r>
              <a:endParaRPr sz="900"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359" name="Google Shape;359;p28"/>
            <p:cNvPicPr preferRelativeResize="0"/>
            <p:nvPr/>
          </p:nvPicPr>
          <p:blipFill rotWithShape="1">
            <a:blip r:embed="rId7">
              <a:alphaModFix/>
            </a:blip>
            <a:srcRect l="24906" t="37523" r="29842" b="35679"/>
            <a:stretch/>
          </p:blipFill>
          <p:spPr>
            <a:xfrm>
              <a:off x="598800" y="2267650"/>
              <a:ext cx="951900" cy="100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2" name="Google Shape;362;p28"/>
          <p:cNvGrpSpPr/>
          <p:nvPr/>
        </p:nvGrpSpPr>
        <p:grpSpPr>
          <a:xfrm>
            <a:off x="760135" y="2817478"/>
            <a:ext cx="2486913" cy="806175"/>
            <a:chOff x="598800" y="1091250"/>
            <a:chExt cx="3315000" cy="1074900"/>
          </a:xfrm>
        </p:grpSpPr>
        <p:sp>
          <p:nvSpPr>
            <p:cNvPr id="363" name="Google Shape;363;p28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8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Văn Thị Bé Hoa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hoa.van@mservice.com.vn</a:t>
              </a:r>
              <a:endParaRPr sz="900"/>
            </a:p>
          </p:txBody>
        </p:sp>
        <p:pic>
          <p:nvPicPr>
            <p:cNvPr id="365" name="Google Shape;36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18146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0363" y="1653225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8"/>
            <p:cNvPicPr preferRelativeResize="0"/>
            <p:nvPr/>
          </p:nvPicPr>
          <p:blipFill rotWithShape="1">
            <a:blip r:embed="rId8">
              <a:alphaModFix/>
            </a:blip>
            <a:srcRect l="20702" t="26956" r="23524" b="14430"/>
            <a:stretch/>
          </p:blipFill>
          <p:spPr>
            <a:xfrm>
              <a:off x="598800" y="1091262"/>
              <a:ext cx="951900" cy="1000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28"/>
          <p:cNvGrpSpPr/>
          <p:nvPr/>
        </p:nvGrpSpPr>
        <p:grpSpPr>
          <a:xfrm>
            <a:off x="5575798" y="1892869"/>
            <a:ext cx="2486913" cy="806175"/>
            <a:chOff x="4572000" y="3444013"/>
            <a:chExt cx="3315000" cy="1074900"/>
          </a:xfrm>
        </p:grpSpPr>
        <p:sp>
          <p:nvSpPr>
            <p:cNvPr id="369" name="Google Shape;369;p28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8"/>
            <p:cNvSpPr txBox="1"/>
            <p:nvPr/>
          </p:nvSpPr>
          <p:spPr>
            <a:xfrm>
              <a:off x="55239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Võ Văn Quang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MBI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quang.vo@mservice.com.vn</a:t>
              </a:r>
              <a:endParaRPr sz="900"/>
            </a:p>
          </p:txBody>
        </p:sp>
        <p:pic>
          <p:nvPicPr>
            <p:cNvPr id="371" name="Google Shape;371;p28"/>
            <p:cNvPicPr preferRelativeResize="0"/>
            <p:nvPr/>
          </p:nvPicPr>
          <p:blipFill rotWithShape="1">
            <a:blip r:embed="rId9">
              <a:alphaModFix/>
            </a:blip>
            <a:srcRect l="10035" t="7605" r="23457" b="39977"/>
            <a:stretch/>
          </p:blipFill>
          <p:spPr>
            <a:xfrm>
              <a:off x="4572000" y="3444025"/>
              <a:ext cx="951902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41785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0488" y="4017188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" name="Google Shape;374;p28"/>
          <p:cNvGrpSpPr/>
          <p:nvPr/>
        </p:nvGrpSpPr>
        <p:grpSpPr>
          <a:xfrm>
            <a:off x="5017912" y="727603"/>
            <a:ext cx="2486913" cy="806175"/>
            <a:chOff x="4572000" y="2267638"/>
            <a:chExt cx="3315000" cy="1074900"/>
          </a:xfrm>
        </p:grpSpPr>
        <p:sp>
          <p:nvSpPr>
            <p:cNvPr id="375" name="Google Shape;375;p28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8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Nhơn Nghĩa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Team Leader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nghia.tran1@mservice.com.vn</a:t>
              </a:r>
              <a:endParaRPr sz="900"/>
            </a:p>
          </p:txBody>
        </p:sp>
        <p:pic>
          <p:nvPicPr>
            <p:cNvPr id="377" name="Google Shape;377;p28"/>
            <p:cNvPicPr preferRelativeResize="0"/>
            <p:nvPr/>
          </p:nvPicPr>
          <p:blipFill rotWithShape="1">
            <a:blip r:embed="rId10">
              <a:alphaModFix/>
            </a:blip>
            <a:srcRect l="34874" t="17313" r="35775" b="36417"/>
            <a:stretch/>
          </p:blipFill>
          <p:spPr>
            <a:xfrm>
              <a:off x="4572000" y="2267638"/>
              <a:ext cx="951900" cy="100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0488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Google Shape;380;p28"/>
          <p:cNvGrpSpPr/>
          <p:nvPr/>
        </p:nvGrpSpPr>
        <p:grpSpPr>
          <a:xfrm>
            <a:off x="1864805" y="3954328"/>
            <a:ext cx="2486913" cy="825778"/>
            <a:chOff x="598800" y="3417875"/>
            <a:chExt cx="3315000" cy="1101038"/>
          </a:xfrm>
        </p:grpSpPr>
        <p:sp>
          <p:nvSpPr>
            <p:cNvPr id="381" name="Google Shape;381;p28"/>
            <p:cNvSpPr txBox="1"/>
            <p:nvPr/>
          </p:nvSpPr>
          <p:spPr>
            <a:xfrm>
              <a:off x="1550700" y="3597625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Minh Ngọc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Customer Insight Team Leader - MBI</a:t>
              </a:r>
              <a:endParaRPr sz="900">
                <a:solidFill>
                  <a:srgbClr val="000078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ngoc.pham@mservice.com.vn</a:t>
              </a:r>
              <a:endParaRPr sz="900"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383" name="Google Shape;383;p28"/>
            <p:cNvPicPr preferRelativeResize="0"/>
            <p:nvPr/>
          </p:nvPicPr>
          <p:blipFill rotWithShape="1">
            <a:blip r:embed="rId11">
              <a:alphaModFix/>
            </a:blip>
            <a:srcRect l="37807" t="21939" r="39605" b="41525"/>
            <a:stretch/>
          </p:blipFill>
          <p:spPr>
            <a:xfrm>
              <a:off x="598800" y="3417875"/>
              <a:ext cx="951900" cy="1026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41785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0363" y="4017188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p28"/>
          <p:cNvGrpSpPr/>
          <p:nvPr/>
        </p:nvGrpSpPr>
        <p:grpSpPr>
          <a:xfrm>
            <a:off x="4371154" y="3958341"/>
            <a:ext cx="2486913" cy="806175"/>
            <a:chOff x="598800" y="2267638"/>
            <a:chExt cx="3315000" cy="1074900"/>
          </a:xfrm>
        </p:grpSpPr>
        <p:sp>
          <p:nvSpPr>
            <p:cNvPr id="387" name="Google Shape;387;p28"/>
            <p:cNvSpPr txBox="1"/>
            <p:nvPr/>
          </p:nvSpPr>
          <p:spPr>
            <a:xfrm>
              <a:off x="1550700" y="24212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Thị Thu Nhi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Manager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nhi.tran2@mservice.com.vn</a:t>
              </a:r>
              <a:endParaRPr sz="900"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9" name="Google Shape;389;p28"/>
            <p:cNvPicPr preferRelativeResize="0"/>
            <p:nvPr/>
          </p:nvPicPr>
          <p:blipFill rotWithShape="1">
            <a:blip r:embed="rId12">
              <a:alphaModFix/>
            </a:blip>
            <a:srcRect l="37658" t="15519" r="38669" b="47165"/>
            <a:stretch/>
          </p:blipFill>
          <p:spPr>
            <a:xfrm>
              <a:off x="598800" y="2267638"/>
              <a:ext cx="951900" cy="100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 2">
  <p:cSld name="TITLE_ONLY_1_1_1_2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Meet Our Team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9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9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9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587810" y="3826313"/>
            <a:ext cx="7939200" cy="1039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9"/>
          <p:cNvSpPr/>
          <p:nvPr/>
        </p:nvSpPr>
        <p:spPr>
          <a:xfrm>
            <a:off x="632933" y="3703238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Supervisor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587810" y="1382494"/>
            <a:ext cx="7939200" cy="2208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29"/>
          <p:cNvGrpSpPr/>
          <p:nvPr/>
        </p:nvGrpSpPr>
        <p:grpSpPr>
          <a:xfrm>
            <a:off x="2304642" y="2602772"/>
            <a:ext cx="2486912" cy="806175"/>
            <a:chOff x="6045375" y="3474625"/>
            <a:chExt cx="3314999" cy="1074900"/>
          </a:xfrm>
        </p:grpSpPr>
        <p:sp>
          <p:nvSpPr>
            <p:cNvPr id="402" name="Google Shape;402;p29"/>
            <p:cNvSpPr/>
            <p:nvPr/>
          </p:nvSpPr>
          <p:spPr>
            <a:xfrm>
              <a:off x="6045375" y="3474625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 txBox="1"/>
            <p:nvPr/>
          </p:nvSpPr>
          <p:spPr>
            <a:xfrm>
              <a:off x="6997274" y="36282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Đỗ Tú Anh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Assistant Research Analyst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anh.pham@mservice.com.vn</a:t>
              </a:r>
              <a:endParaRPr sz="900"/>
            </a:p>
          </p:txBody>
        </p:sp>
        <p:pic>
          <p:nvPicPr>
            <p:cNvPr id="404" name="Google Shape;404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52525" y="4198000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66938" y="4036600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29"/>
            <p:cNvPicPr preferRelativeResize="0"/>
            <p:nvPr/>
          </p:nvPicPr>
          <p:blipFill rotWithShape="1">
            <a:blip r:embed="rId4">
              <a:alphaModFix/>
            </a:blip>
            <a:srcRect l="23211" t="14921" r="19178" b="44739"/>
            <a:stretch/>
          </p:blipFill>
          <p:spPr>
            <a:xfrm>
              <a:off x="6045375" y="3474625"/>
              <a:ext cx="951901" cy="1000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Google Shape;407;p29"/>
          <p:cNvGrpSpPr/>
          <p:nvPr/>
        </p:nvGrpSpPr>
        <p:grpSpPr>
          <a:xfrm>
            <a:off x="899220" y="3940941"/>
            <a:ext cx="2486913" cy="806175"/>
            <a:chOff x="598800" y="2267638"/>
            <a:chExt cx="3315000" cy="1074900"/>
          </a:xfrm>
        </p:grpSpPr>
        <p:sp>
          <p:nvSpPr>
            <p:cNvPr id="408" name="Google Shape;408;p29"/>
            <p:cNvSpPr txBox="1"/>
            <p:nvPr/>
          </p:nvSpPr>
          <p:spPr>
            <a:xfrm>
              <a:off x="1550700" y="24212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Thị Thu Nhi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Manager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nhi.tran2@mservice.com.vn</a:t>
              </a:r>
              <a:endParaRPr sz="900"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" name="Google Shape;410;p29"/>
            <p:cNvPicPr preferRelativeResize="0"/>
            <p:nvPr/>
          </p:nvPicPr>
          <p:blipFill rotWithShape="1">
            <a:blip r:embed="rId5">
              <a:alphaModFix/>
            </a:blip>
            <a:srcRect l="37658" t="15519" r="38669" b="47165"/>
            <a:stretch/>
          </p:blipFill>
          <p:spPr>
            <a:xfrm>
              <a:off x="598800" y="2267638"/>
              <a:ext cx="951900" cy="100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29"/>
          <p:cNvGrpSpPr/>
          <p:nvPr/>
        </p:nvGrpSpPr>
        <p:grpSpPr>
          <a:xfrm>
            <a:off x="6069326" y="3931144"/>
            <a:ext cx="2486913" cy="825778"/>
            <a:chOff x="598800" y="3417875"/>
            <a:chExt cx="3315000" cy="1101038"/>
          </a:xfrm>
        </p:grpSpPr>
        <p:sp>
          <p:nvSpPr>
            <p:cNvPr id="414" name="Google Shape;414;p29"/>
            <p:cNvSpPr txBox="1"/>
            <p:nvPr/>
          </p:nvSpPr>
          <p:spPr>
            <a:xfrm>
              <a:off x="1550700" y="3597625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Minh Ngọc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Customer Insight Team Leader - MBI</a:t>
              </a:r>
              <a:endParaRPr sz="900">
                <a:solidFill>
                  <a:srgbClr val="000078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ngoc.pham@mservice.com.vn</a:t>
              </a:r>
              <a:endParaRPr sz="900"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416" name="Google Shape;416;p29"/>
            <p:cNvPicPr preferRelativeResize="0"/>
            <p:nvPr/>
          </p:nvPicPr>
          <p:blipFill rotWithShape="1">
            <a:blip r:embed="rId6">
              <a:alphaModFix/>
            </a:blip>
            <a:srcRect l="37807" t="21939" r="39605" b="41525"/>
            <a:stretch/>
          </p:blipFill>
          <p:spPr>
            <a:xfrm>
              <a:off x="598800" y="3417875"/>
              <a:ext cx="951900" cy="1026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41785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4017188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29"/>
          <p:cNvGrpSpPr/>
          <p:nvPr/>
        </p:nvGrpSpPr>
        <p:grpSpPr>
          <a:xfrm>
            <a:off x="6034883" y="1624894"/>
            <a:ext cx="2486913" cy="806184"/>
            <a:chOff x="598800" y="2267625"/>
            <a:chExt cx="3315000" cy="1074913"/>
          </a:xfrm>
        </p:grpSpPr>
        <p:sp>
          <p:nvSpPr>
            <p:cNvPr id="420" name="Google Shape;420;p29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Thị Thu Ngân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IBS Research Executive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ngan.le2@mservice.com.vn</a:t>
              </a:r>
              <a:endParaRPr sz="900"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422" name="Google Shape;422;p29"/>
            <p:cNvPicPr preferRelativeResize="0"/>
            <p:nvPr/>
          </p:nvPicPr>
          <p:blipFill rotWithShape="1">
            <a:blip r:embed="rId7">
              <a:alphaModFix/>
            </a:blip>
            <a:srcRect l="37937" t="21495" r="39972" b="43683"/>
            <a:stretch/>
          </p:blipFill>
          <p:spPr>
            <a:xfrm>
              <a:off x="598800" y="2267625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29"/>
          <p:cNvGrpSpPr/>
          <p:nvPr/>
        </p:nvGrpSpPr>
        <p:grpSpPr>
          <a:xfrm>
            <a:off x="3548011" y="1629806"/>
            <a:ext cx="2486913" cy="806175"/>
            <a:chOff x="598800" y="2267638"/>
            <a:chExt cx="3315000" cy="1074900"/>
          </a:xfrm>
        </p:grpSpPr>
        <p:sp>
          <p:nvSpPr>
            <p:cNvPr id="426" name="Google Shape;426;p29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Mang Anh Cường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cuong.mang@mservice.com.vn</a:t>
              </a:r>
              <a:endParaRPr sz="900"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428" name="Google Shape;428;p29"/>
            <p:cNvPicPr preferRelativeResize="0"/>
            <p:nvPr/>
          </p:nvPicPr>
          <p:blipFill rotWithShape="1">
            <a:blip r:embed="rId8">
              <a:alphaModFix/>
            </a:blip>
            <a:srcRect l="37905" t="18505" r="37820" b="43228"/>
            <a:stretch/>
          </p:blipFill>
          <p:spPr>
            <a:xfrm>
              <a:off x="598800" y="22676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29"/>
          <p:cNvGrpSpPr/>
          <p:nvPr/>
        </p:nvGrpSpPr>
        <p:grpSpPr>
          <a:xfrm>
            <a:off x="3484322" y="3940941"/>
            <a:ext cx="2486913" cy="806175"/>
            <a:chOff x="4572000" y="2267638"/>
            <a:chExt cx="3315000" cy="1074900"/>
          </a:xfrm>
        </p:grpSpPr>
        <p:sp>
          <p:nvSpPr>
            <p:cNvPr id="432" name="Google Shape;432;p29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Hà Phương (Ms.)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Supervisor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phuong.bui@mservice.com.vn</a:t>
              </a:r>
              <a:endParaRPr sz="900"/>
            </a:p>
          </p:txBody>
        </p:sp>
        <p:pic>
          <p:nvPicPr>
            <p:cNvPr id="434" name="Google Shape;434;p29"/>
            <p:cNvPicPr preferRelativeResize="0"/>
            <p:nvPr/>
          </p:nvPicPr>
          <p:blipFill rotWithShape="1">
            <a:blip r:embed="rId9">
              <a:alphaModFix/>
            </a:blip>
            <a:srcRect l="22928" t="33937" r="29797" b="38066"/>
            <a:stretch/>
          </p:blipFill>
          <p:spPr>
            <a:xfrm>
              <a:off x="4572000" y="2267638"/>
              <a:ext cx="951900" cy="100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66075" y="29966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80488" y="2835213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7" name="Google Shape;437;p29"/>
          <p:cNvGrpSpPr/>
          <p:nvPr/>
        </p:nvGrpSpPr>
        <p:grpSpPr>
          <a:xfrm>
            <a:off x="4791447" y="2602763"/>
            <a:ext cx="2486913" cy="806175"/>
            <a:chOff x="598800" y="3444013"/>
            <a:chExt cx="3315000" cy="1074900"/>
          </a:xfrm>
        </p:grpSpPr>
        <p:sp>
          <p:nvSpPr>
            <p:cNvPr id="438" name="Google Shape;438;p29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39" name="Google Shape;439;p29"/>
            <p:cNvSpPr txBox="1"/>
            <p:nvPr/>
          </p:nvSpPr>
          <p:spPr>
            <a:xfrm>
              <a:off x="15507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Đoàn Quang Duy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900">
                <a:solidFill>
                  <a:srgbClr val="000078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duy.bui@mservice.com.vn</a:t>
              </a:r>
              <a:endParaRPr sz="900"/>
            </a:p>
          </p:txBody>
        </p:sp>
        <p:pic>
          <p:nvPicPr>
            <p:cNvPr id="440" name="Google Shape;440;p29"/>
            <p:cNvPicPr preferRelativeResize="0"/>
            <p:nvPr/>
          </p:nvPicPr>
          <p:blipFill rotWithShape="1">
            <a:blip r:embed="rId10">
              <a:alphaModFix/>
            </a:blip>
            <a:srcRect l="26374" t="29204" r="27459" b="30517"/>
            <a:stretch/>
          </p:blipFill>
          <p:spPr>
            <a:xfrm>
              <a:off x="598800" y="3444025"/>
              <a:ext cx="951901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41785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4017188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Google Shape;443;p29"/>
          <p:cNvSpPr/>
          <p:nvPr/>
        </p:nvSpPr>
        <p:spPr>
          <a:xfrm>
            <a:off x="632933" y="1255641"/>
            <a:ext cx="987600" cy="1803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Executive</a:t>
            </a:r>
            <a:endParaRPr sz="900">
              <a:solidFill>
                <a:srgbClr val="FFFFFF"/>
              </a:solidFill>
            </a:endParaRPr>
          </a:p>
        </p:txBody>
      </p:sp>
      <p:grpSp>
        <p:nvGrpSpPr>
          <p:cNvPr id="444" name="Google Shape;444;p29"/>
          <p:cNvGrpSpPr/>
          <p:nvPr/>
        </p:nvGrpSpPr>
        <p:grpSpPr>
          <a:xfrm>
            <a:off x="962958" y="1629806"/>
            <a:ext cx="2486913" cy="806175"/>
            <a:chOff x="598800" y="1091250"/>
            <a:chExt cx="3315000" cy="1074900"/>
          </a:xfrm>
        </p:grpSpPr>
        <p:sp>
          <p:nvSpPr>
            <p:cNvPr id="445" name="Google Shape;445;p29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6" name="Google Shape;446;p29"/>
            <p:cNvPicPr preferRelativeResize="0"/>
            <p:nvPr/>
          </p:nvPicPr>
          <p:blipFill rotWithShape="1">
            <a:blip r:embed="rId11">
              <a:alphaModFix/>
            </a:blip>
            <a:srcRect l="33971" t="8728" r="29957" b="34411"/>
            <a:stretch/>
          </p:blipFill>
          <p:spPr>
            <a:xfrm>
              <a:off x="598800" y="10912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29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Nguyễn Nhật Hoàng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 b="1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hoang.tran2@mservice.com.vn</a:t>
              </a:r>
              <a:endParaRPr sz="900"/>
            </a:p>
          </p:txBody>
        </p:sp>
        <p:pic>
          <p:nvPicPr>
            <p:cNvPr id="448" name="Google Shape;448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5950" y="18146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0363" y="1653225"/>
              <a:ext cx="86480" cy="11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" name="Google Shape;450;p29"/>
          <p:cNvSpPr/>
          <p:nvPr/>
        </p:nvSpPr>
        <p:spPr>
          <a:xfrm>
            <a:off x="1251876" y="1524728"/>
            <a:ext cx="451800" cy="105000"/>
          </a:xfrm>
          <a:prstGeom prst="parallelogram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PIC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51" name="Google Shape;451;p29"/>
          <p:cNvSpPr txBox="1"/>
          <p:nvPr/>
        </p:nvSpPr>
        <p:spPr>
          <a:xfrm>
            <a:off x="449419" y="546441"/>
            <a:ext cx="8343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Hướng dẫn sử dụng:</a:t>
            </a:r>
            <a:endParaRPr sz="1100"/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Vào </a:t>
            </a:r>
            <a:r>
              <a:rPr lang="en" sz="1100" b="1"/>
              <a:t>Slide</a:t>
            </a:r>
            <a:r>
              <a:rPr lang="en" sz="1100"/>
              <a:t> ⇒ Chọn </a:t>
            </a:r>
            <a:r>
              <a:rPr lang="en" sz="1100" b="1"/>
              <a:t>Edit master</a:t>
            </a:r>
            <a:r>
              <a:rPr lang="en" sz="1100"/>
              <a:t> ⇒ Copy profile member và paste vào template Meet Our Team</a:t>
            </a:r>
            <a:endParaRPr sz="11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 1">
  <p:cSld name="TITLE_ONLY_1_1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Profile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454" name="Google Shape;45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0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0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0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0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59" name="Google Shape;459;p30"/>
          <p:cNvGrpSpPr/>
          <p:nvPr/>
        </p:nvGrpSpPr>
        <p:grpSpPr>
          <a:xfrm>
            <a:off x="541146" y="872241"/>
            <a:ext cx="2486913" cy="806175"/>
            <a:chOff x="598800" y="2267638"/>
            <a:chExt cx="3315000" cy="1074900"/>
          </a:xfrm>
        </p:grpSpPr>
        <p:sp>
          <p:nvSpPr>
            <p:cNvPr id="460" name="Google Shape;460;p30"/>
            <p:cNvSpPr txBox="1"/>
            <p:nvPr/>
          </p:nvSpPr>
          <p:spPr>
            <a:xfrm>
              <a:off x="1550700" y="24212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Thị Thu Nhi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Manager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nhi.tran2@mservice.com.vn</a:t>
              </a:r>
              <a:endParaRPr sz="900"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2" name="Google Shape;462;p30"/>
            <p:cNvPicPr preferRelativeResize="0"/>
            <p:nvPr/>
          </p:nvPicPr>
          <p:blipFill rotWithShape="1">
            <a:blip r:embed="rId3">
              <a:alphaModFix/>
            </a:blip>
            <a:srcRect l="37658" t="15519" r="38669" b="47165"/>
            <a:stretch/>
          </p:blipFill>
          <p:spPr>
            <a:xfrm>
              <a:off x="598800" y="2267638"/>
              <a:ext cx="951900" cy="1000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" name="Google Shape;464;p30"/>
          <p:cNvGrpSpPr/>
          <p:nvPr/>
        </p:nvGrpSpPr>
        <p:grpSpPr>
          <a:xfrm>
            <a:off x="6116025" y="872250"/>
            <a:ext cx="2486913" cy="806175"/>
            <a:chOff x="598800" y="1091250"/>
            <a:chExt cx="3315000" cy="1074900"/>
          </a:xfrm>
        </p:grpSpPr>
        <p:sp>
          <p:nvSpPr>
            <p:cNvPr id="465" name="Google Shape;465;p30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6" name="Google Shape;466;p30"/>
            <p:cNvPicPr preferRelativeResize="0"/>
            <p:nvPr/>
          </p:nvPicPr>
          <p:blipFill rotWithShape="1">
            <a:blip r:embed="rId5">
              <a:alphaModFix/>
            </a:blip>
            <a:srcRect l="33971" t="8728" r="29957" b="34411"/>
            <a:stretch/>
          </p:blipFill>
          <p:spPr>
            <a:xfrm>
              <a:off x="598800" y="10912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0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Nguyễn Nhật Hoàng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hoang.tran2@mservice.com.vn</a:t>
              </a:r>
              <a:endParaRPr sz="900"/>
            </a:p>
          </p:txBody>
        </p:sp>
        <p:pic>
          <p:nvPicPr>
            <p:cNvPr id="468" name="Google Shape;46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" name="Google Shape;469;p30"/>
          <p:cNvGrpSpPr/>
          <p:nvPr/>
        </p:nvGrpSpPr>
        <p:grpSpPr>
          <a:xfrm>
            <a:off x="541204" y="1744716"/>
            <a:ext cx="2486913" cy="806175"/>
            <a:chOff x="4572000" y="1053988"/>
            <a:chExt cx="3315000" cy="107490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Võ Thị Thúy Hiền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Customer Insight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hien.vo@mservice.com.vn</a:t>
              </a:r>
              <a:endParaRPr sz="900"/>
            </a:p>
          </p:txBody>
        </p:sp>
        <p:pic>
          <p:nvPicPr>
            <p:cNvPr id="472" name="Google Shape;472;p30"/>
            <p:cNvPicPr preferRelativeResize="0"/>
            <p:nvPr/>
          </p:nvPicPr>
          <p:blipFill rotWithShape="1">
            <a:blip r:embed="rId6">
              <a:alphaModFix/>
            </a:blip>
            <a:srcRect l="35678" t="20001" r="39233" b="40446"/>
            <a:stretch/>
          </p:blipFill>
          <p:spPr>
            <a:xfrm>
              <a:off x="4572000" y="1054000"/>
              <a:ext cx="951901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30"/>
          <p:cNvGrpSpPr/>
          <p:nvPr/>
        </p:nvGrpSpPr>
        <p:grpSpPr>
          <a:xfrm>
            <a:off x="3328620" y="1744716"/>
            <a:ext cx="2486913" cy="806175"/>
            <a:chOff x="4572000" y="1053988"/>
            <a:chExt cx="3315000" cy="1074900"/>
          </a:xfrm>
        </p:grpSpPr>
        <p:sp>
          <p:nvSpPr>
            <p:cNvPr id="475" name="Google Shape;475;p30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Dương Hồng Mỹ Linh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linh.duong3@mservice.com.vn</a:t>
              </a:r>
              <a:endParaRPr sz="900"/>
            </a:p>
          </p:txBody>
        </p:sp>
        <p:pic>
          <p:nvPicPr>
            <p:cNvPr id="477" name="Google Shape;47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30"/>
            <p:cNvPicPr preferRelativeResize="0"/>
            <p:nvPr/>
          </p:nvPicPr>
          <p:blipFill rotWithShape="1">
            <a:blip r:embed="rId7">
              <a:alphaModFix/>
            </a:blip>
            <a:srcRect l="32685" t="15996" r="36385" b="35249"/>
            <a:stretch/>
          </p:blipFill>
          <p:spPr>
            <a:xfrm>
              <a:off x="4572000" y="1053988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" name="Google Shape;479;p30"/>
          <p:cNvGrpSpPr/>
          <p:nvPr/>
        </p:nvGrpSpPr>
        <p:grpSpPr>
          <a:xfrm>
            <a:off x="3328630" y="872241"/>
            <a:ext cx="2486913" cy="806175"/>
            <a:chOff x="4572000" y="2267638"/>
            <a:chExt cx="3315000" cy="1074900"/>
          </a:xfrm>
        </p:grpSpPr>
        <p:sp>
          <p:nvSpPr>
            <p:cNvPr id="480" name="Google Shape;480;p30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Hà Phương (Ms.)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Supervisor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phuong.bui@mservice.com.vn</a:t>
              </a:r>
              <a:endParaRPr sz="900"/>
            </a:p>
          </p:txBody>
        </p:sp>
        <p:pic>
          <p:nvPicPr>
            <p:cNvPr id="482" name="Google Shape;482;p30"/>
            <p:cNvPicPr preferRelativeResize="0"/>
            <p:nvPr/>
          </p:nvPicPr>
          <p:blipFill rotWithShape="1">
            <a:blip r:embed="rId8">
              <a:alphaModFix/>
            </a:blip>
            <a:srcRect l="22928" t="33937" r="29797" b="38066"/>
            <a:stretch/>
          </p:blipFill>
          <p:spPr>
            <a:xfrm>
              <a:off x="4572000" y="2267638"/>
              <a:ext cx="951900" cy="100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30"/>
          <p:cNvGrpSpPr/>
          <p:nvPr/>
        </p:nvGrpSpPr>
        <p:grpSpPr>
          <a:xfrm>
            <a:off x="6115987" y="1744725"/>
            <a:ext cx="2486913" cy="806175"/>
            <a:chOff x="598800" y="3444013"/>
            <a:chExt cx="3315000" cy="1074900"/>
          </a:xfrm>
        </p:grpSpPr>
        <p:sp>
          <p:nvSpPr>
            <p:cNvPr id="485" name="Google Shape;485;p30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486" name="Google Shape;486;p30"/>
            <p:cNvSpPr txBox="1"/>
            <p:nvPr/>
          </p:nvSpPr>
          <p:spPr>
            <a:xfrm>
              <a:off x="15507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Đoàn Quang Duy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duy.bui@mservice.com.vn</a:t>
              </a:r>
              <a:endParaRPr sz="900"/>
            </a:p>
          </p:txBody>
        </p:sp>
        <p:pic>
          <p:nvPicPr>
            <p:cNvPr id="487" name="Google Shape;487;p30"/>
            <p:cNvPicPr preferRelativeResize="0"/>
            <p:nvPr/>
          </p:nvPicPr>
          <p:blipFill rotWithShape="1">
            <a:blip r:embed="rId9">
              <a:alphaModFix/>
            </a:blip>
            <a:srcRect l="26374" t="29204" r="27459" b="30517"/>
            <a:stretch/>
          </p:blipFill>
          <p:spPr>
            <a:xfrm>
              <a:off x="598800" y="3444025"/>
              <a:ext cx="951901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30"/>
          <p:cNvGrpSpPr/>
          <p:nvPr/>
        </p:nvGrpSpPr>
        <p:grpSpPr>
          <a:xfrm>
            <a:off x="541204" y="2617191"/>
            <a:ext cx="2486913" cy="806175"/>
            <a:chOff x="4572000" y="1053988"/>
            <a:chExt cx="3315000" cy="1074900"/>
          </a:xfrm>
        </p:grpSpPr>
        <p:sp>
          <p:nvSpPr>
            <p:cNvPr id="490" name="Google Shape;490;p30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Đặng Nhật Hòa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hoa.dang@mservice.com.vn</a:t>
              </a:r>
              <a:endParaRPr sz="900"/>
            </a:p>
          </p:txBody>
        </p:sp>
        <p:pic>
          <p:nvPicPr>
            <p:cNvPr id="492" name="Google Shape;49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30"/>
            <p:cNvPicPr preferRelativeResize="0"/>
            <p:nvPr/>
          </p:nvPicPr>
          <p:blipFill rotWithShape="1">
            <a:blip r:embed="rId10">
              <a:alphaModFix/>
            </a:blip>
            <a:srcRect l="23478" t="21191" r="26320" b="49131"/>
            <a:stretch/>
          </p:blipFill>
          <p:spPr>
            <a:xfrm>
              <a:off x="4572000" y="1054000"/>
              <a:ext cx="951901" cy="10003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" name="Google Shape;494;p30"/>
          <p:cNvGrpSpPr/>
          <p:nvPr/>
        </p:nvGrpSpPr>
        <p:grpSpPr>
          <a:xfrm>
            <a:off x="6116036" y="2617191"/>
            <a:ext cx="2486913" cy="806175"/>
            <a:chOff x="4572000" y="3444013"/>
            <a:chExt cx="3315000" cy="1074900"/>
          </a:xfrm>
        </p:grpSpPr>
        <p:sp>
          <p:nvSpPr>
            <p:cNvPr id="495" name="Google Shape;495;p30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0"/>
            <p:cNvSpPr txBox="1"/>
            <p:nvPr/>
          </p:nvSpPr>
          <p:spPr>
            <a:xfrm>
              <a:off x="5523900" y="3597625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Nguyễn Thị Quý Nhân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quynhan.nguyen@mservice.com.vn</a:t>
              </a:r>
              <a:endParaRPr sz="900"/>
            </a:p>
          </p:txBody>
        </p:sp>
        <p:pic>
          <p:nvPicPr>
            <p:cNvPr id="497" name="Google Shape;497;p30"/>
            <p:cNvPicPr preferRelativeResize="0"/>
            <p:nvPr/>
          </p:nvPicPr>
          <p:blipFill rotWithShape="1">
            <a:blip r:embed="rId11">
              <a:alphaModFix/>
            </a:blip>
            <a:srcRect l="38245" t="22685" r="38756" b="41059"/>
            <a:stretch/>
          </p:blipFill>
          <p:spPr>
            <a:xfrm>
              <a:off x="4572000" y="3444025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" name="Google Shape;499;p30"/>
          <p:cNvGrpSpPr/>
          <p:nvPr/>
        </p:nvGrpSpPr>
        <p:grpSpPr>
          <a:xfrm>
            <a:off x="3328571" y="2617191"/>
            <a:ext cx="2486913" cy="806175"/>
            <a:chOff x="598800" y="1091250"/>
            <a:chExt cx="3315000" cy="1074900"/>
          </a:xfrm>
        </p:grpSpPr>
        <p:sp>
          <p:nvSpPr>
            <p:cNvPr id="500" name="Google Shape;500;p30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0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Nguyễn Quỳnh Trang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Customer Insight Team Leader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trang.nguyen6@mservice.com.vn</a:t>
              </a:r>
              <a:endParaRPr sz="900"/>
            </a:p>
          </p:txBody>
        </p:sp>
        <p:pic>
          <p:nvPicPr>
            <p:cNvPr id="502" name="Google Shape;50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30"/>
            <p:cNvPicPr preferRelativeResize="0"/>
            <p:nvPr/>
          </p:nvPicPr>
          <p:blipFill rotWithShape="1">
            <a:blip r:embed="rId12">
              <a:alphaModFix/>
            </a:blip>
            <a:srcRect l="37307" t="17313" r="38016" b="43787"/>
            <a:stretch/>
          </p:blipFill>
          <p:spPr>
            <a:xfrm>
              <a:off x="598800" y="10912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30"/>
          <p:cNvGrpSpPr/>
          <p:nvPr/>
        </p:nvGrpSpPr>
        <p:grpSpPr>
          <a:xfrm>
            <a:off x="541155" y="3489666"/>
            <a:ext cx="2486913" cy="806175"/>
            <a:chOff x="598800" y="2267638"/>
            <a:chExt cx="3315000" cy="1074900"/>
          </a:xfrm>
        </p:grpSpPr>
        <p:sp>
          <p:nvSpPr>
            <p:cNvPr id="505" name="Google Shape;505;p30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Mang Anh Cường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cuong.mang@mservice.com.vn</a:t>
              </a:r>
              <a:endParaRPr sz="900"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07" name="Google Shape;507;p30"/>
            <p:cNvPicPr preferRelativeResize="0"/>
            <p:nvPr/>
          </p:nvPicPr>
          <p:blipFill rotWithShape="1">
            <a:blip r:embed="rId13">
              <a:alphaModFix/>
            </a:blip>
            <a:srcRect l="37905" t="18505" r="37820" b="43228"/>
            <a:stretch/>
          </p:blipFill>
          <p:spPr>
            <a:xfrm>
              <a:off x="598800" y="22676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" name="Google Shape;509;p30"/>
          <p:cNvGrpSpPr/>
          <p:nvPr/>
        </p:nvGrpSpPr>
        <p:grpSpPr>
          <a:xfrm>
            <a:off x="3328590" y="3489675"/>
            <a:ext cx="2486913" cy="806175"/>
            <a:chOff x="598800" y="2267638"/>
            <a:chExt cx="3315000" cy="1074900"/>
          </a:xfrm>
        </p:grpSpPr>
        <p:sp>
          <p:nvSpPr>
            <p:cNvPr id="510" name="Google Shape;510;p30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Hàn Khánh Phương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phuong.han@mservice.com.vn</a:t>
              </a:r>
              <a:endParaRPr sz="900"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12" name="Google Shape;512;p30"/>
            <p:cNvPicPr preferRelativeResize="0"/>
            <p:nvPr/>
          </p:nvPicPr>
          <p:blipFill rotWithShape="1">
            <a:blip r:embed="rId14">
              <a:alphaModFix/>
            </a:blip>
            <a:srcRect l="39509" t="17073" r="19018" b="24814"/>
            <a:stretch/>
          </p:blipFill>
          <p:spPr>
            <a:xfrm>
              <a:off x="598800" y="2267650"/>
              <a:ext cx="951901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4" name="Google Shape;514;p30"/>
          <p:cNvGrpSpPr/>
          <p:nvPr/>
        </p:nvGrpSpPr>
        <p:grpSpPr>
          <a:xfrm>
            <a:off x="6116074" y="3489675"/>
            <a:ext cx="2486913" cy="806175"/>
            <a:chOff x="4572000" y="3444013"/>
            <a:chExt cx="3315000" cy="1074900"/>
          </a:xfrm>
        </p:grpSpPr>
        <p:sp>
          <p:nvSpPr>
            <p:cNvPr id="515" name="Google Shape;515;p30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6" name="Google Shape;516;p30"/>
            <p:cNvPicPr preferRelativeResize="0"/>
            <p:nvPr/>
          </p:nvPicPr>
          <p:blipFill rotWithShape="1">
            <a:blip r:embed="rId15">
              <a:alphaModFix/>
            </a:blip>
            <a:srcRect l="15994" t="17205" r="51926" b="28705"/>
            <a:stretch/>
          </p:blipFill>
          <p:spPr>
            <a:xfrm>
              <a:off x="4572000" y="3444025"/>
              <a:ext cx="951900" cy="1000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Google Shape;517;p30"/>
            <p:cNvSpPr txBox="1"/>
            <p:nvPr/>
          </p:nvSpPr>
          <p:spPr>
            <a:xfrm>
              <a:off x="55239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Thị Thùy Linh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China Market Research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linh.bui1@mservice.com.vn</a:t>
              </a:r>
              <a:endParaRPr sz="900"/>
            </a:p>
          </p:txBody>
        </p:sp>
        <p:pic>
          <p:nvPicPr>
            <p:cNvPr id="518" name="Google Shape;51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 1">
  <p:cSld name="CUSTOM_3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3133234" y="904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title" idx="2"/>
          </p:nvPr>
        </p:nvSpPr>
        <p:spPr>
          <a:xfrm>
            <a:off x="3133234" y="1476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3"/>
          </p:nvPr>
        </p:nvSpPr>
        <p:spPr>
          <a:xfrm>
            <a:off x="3133234" y="2047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 idx="4"/>
          </p:nvPr>
        </p:nvSpPr>
        <p:spPr>
          <a:xfrm>
            <a:off x="3133234" y="2619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5"/>
          </p:nvPr>
        </p:nvSpPr>
        <p:spPr>
          <a:xfrm>
            <a:off x="3133234" y="31908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6"/>
          </p:nvPr>
        </p:nvSpPr>
        <p:spPr>
          <a:xfrm>
            <a:off x="3133234" y="3762338"/>
            <a:ext cx="526500" cy="47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title" idx="7"/>
          </p:nvPr>
        </p:nvSpPr>
        <p:spPr>
          <a:xfrm>
            <a:off x="3819168" y="9048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 idx="8"/>
          </p:nvPr>
        </p:nvSpPr>
        <p:spPr>
          <a:xfrm>
            <a:off x="3819168" y="14763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9"/>
          </p:nvPr>
        </p:nvSpPr>
        <p:spPr>
          <a:xfrm>
            <a:off x="3819168" y="20478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title" idx="13"/>
          </p:nvPr>
        </p:nvSpPr>
        <p:spPr>
          <a:xfrm>
            <a:off x="3819168" y="26193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title" idx="14"/>
          </p:nvPr>
        </p:nvSpPr>
        <p:spPr>
          <a:xfrm>
            <a:off x="3819168" y="31908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15"/>
          </p:nvPr>
        </p:nvSpPr>
        <p:spPr>
          <a:xfrm>
            <a:off x="3819168" y="3762338"/>
            <a:ext cx="4923300" cy="47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 flipH="1">
            <a:off x="674836" y="1952663"/>
            <a:ext cx="1890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</a:pPr>
            <a:r>
              <a:rPr lang="en" sz="2700" b="1">
                <a:solidFill>
                  <a:schemeClr val="accent3"/>
                </a:solidFill>
              </a:rPr>
              <a:t>OUTLINE</a:t>
            </a:r>
            <a:endParaRPr sz="2700" b="1">
              <a:solidFill>
                <a:schemeClr val="accent3"/>
              </a:solidFill>
            </a:endParaRPr>
          </a:p>
        </p:txBody>
      </p:sp>
      <p:cxnSp>
        <p:nvCxnSpPr>
          <p:cNvPr id="52" name="Google Shape;52;p4"/>
          <p:cNvCxnSpPr/>
          <p:nvPr/>
        </p:nvCxnSpPr>
        <p:spPr>
          <a:xfrm rot="10800000" flipH="1">
            <a:off x="802570" y="2491838"/>
            <a:ext cx="1635300" cy="7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 1 2">
  <p:cSld name="TITLE_ONLY_1_1_1_1_2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Profile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521" name="Google Shape;52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1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1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1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1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26" name="Google Shape;526;p31"/>
          <p:cNvGrpSpPr/>
          <p:nvPr/>
        </p:nvGrpSpPr>
        <p:grpSpPr>
          <a:xfrm>
            <a:off x="509996" y="2602041"/>
            <a:ext cx="2486913" cy="806175"/>
            <a:chOff x="4572000" y="2267638"/>
            <a:chExt cx="3315000" cy="1074900"/>
          </a:xfrm>
        </p:grpSpPr>
        <p:sp>
          <p:nvSpPr>
            <p:cNvPr id="527" name="Google Shape;527;p31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 txBox="1"/>
            <p:nvPr/>
          </p:nvSpPr>
          <p:spPr>
            <a:xfrm>
              <a:off x="5523900" y="24212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Thị Ngọc Thùy (Ms)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China Market Research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thuy.tran5@mservice.com.vn</a:t>
              </a:r>
              <a:endParaRPr sz="900"/>
            </a:p>
          </p:txBody>
        </p:sp>
        <p:pic>
          <p:nvPicPr>
            <p:cNvPr id="529" name="Google Shape;529;p31"/>
            <p:cNvPicPr preferRelativeResize="0"/>
            <p:nvPr/>
          </p:nvPicPr>
          <p:blipFill rotWithShape="1">
            <a:blip r:embed="rId3">
              <a:alphaModFix/>
            </a:blip>
            <a:srcRect l="17748" t="32358" r="21594" b="19831"/>
            <a:stretch/>
          </p:blipFill>
          <p:spPr>
            <a:xfrm>
              <a:off x="4572000" y="2267638"/>
              <a:ext cx="951900" cy="1000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1" name="Google Shape;531;p31"/>
          <p:cNvGrpSpPr/>
          <p:nvPr/>
        </p:nvGrpSpPr>
        <p:grpSpPr>
          <a:xfrm>
            <a:off x="3236748" y="1725478"/>
            <a:ext cx="2486913" cy="825778"/>
            <a:chOff x="598800" y="3417875"/>
            <a:chExt cx="3315000" cy="1101038"/>
          </a:xfrm>
        </p:grpSpPr>
        <p:sp>
          <p:nvSpPr>
            <p:cNvPr id="532" name="Google Shape;532;p31"/>
            <p:cNvSpPr txBox="1"/>
            <p:nvPr/>
          </p:nvSpPr>
          <p:spPr>
            <a:xfrm>
              <a:off x="1550700" y="3597625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Minh Ngọc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Customer Insight Team Leader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ngoc.pham@mservice.com.vn</a:t>
              </a:r>
              <a:endParaRPr sz="900"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34" name="Google Shape;534;p31"/>
            <p:cNvPicPr preferRelativeResize="0"/>
            <p:nvPr/>
          </p:nvPicPr>
          <p:blipFill rotWithShape="1">
            <a:blip r:embed="rId5">
              <a:alphaModFix/>
            </a:blip>
            <a:srcRect l="37807" t="21939" r="39605" b="41525"/>
            <a:stretch/>
          </p:blipFill>
          <p:spPr>
            <a:xfrm>
              <a:off x="598800" y="3417875"/>
              <a:ext cx="951900" cy="1026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31"/>
          <p:cNvGrpSpPr/>
          <p:nvPr/>
        </p:nvGrpSpPr>
        <p:grpSpPr>
          <a:xfrm>
            <a:off x="5969879" y="1735266"/>
            <a:ext cx="2486913" cy="806184"/>
            <a:chOff x="598800" y="2267625"/>
            <a:chExt cx="3315000" cy="1074913"/>
          </a:xfrm>
        </p:grpSpPr>
        <p:sp>
          <p:nvSpPr>
            <p:cNvPr id="537" name="Google Shape;537;p31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Thị Thu Ngân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IBS Research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ngan.le2@mservice.com.vn</a:t>
              </a:r>
              <a:endParaRPr sz="900"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39" name="Google Shape;539;p31"/>
            <p:cNvPicPr preferRelativeResize="0"/>
            <p:nvPr/>
          </p:nvPicPr>
          <p:blipFill rotWithShape="1">
            <a:blip r:embed="rId6">
              <a:alphaModFix/>
            </a:blip>
            <a:srcRect l="37937" t="21495" r="39972" b="43683"/>
            <a:stretch/>
          </p:blipFill>
          <p:spPr>
            <a:xfrm>
              <a:off x="598800" y="2267625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" name="Google Shape;541;p31"/>
          <p:cNvGrpSpPr/>
          <p:nvPr/>
        </p:nvGrpSpPr>
        <p:grpSpPr>
          <a:xfrm>
            <a:off x="3236797" y="2602031"/>
            <a:ext cx="2486913" cy="806175"/>
            <a:chOff x="4572000" y="2250750"/>
            <a:chExt cx="3315000" cy="1074900"/>
          </a:xfrm>
        </p:grpSpPr>
        <p:sp>
          <p:nvSpPr>
            <p:cNvPr id="542" name="Google Shape;542;p31"/>
            <p:cNvSpPr/>
            <p:nvPr/>
          </p:nvSpPr>
          <p:spPr>
            <a:xfrm>
              <a:off x="4572000" y="22507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543" name="Google Shape;543;p31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Bùi Dương Huy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huy.bui2@mservice.com.vn</a:t>
              </a:r>
              <a:endParaRPr sz="900">
                <a:solidFill>
                  <a:srgbClr val="000078"/>
                </a:solidFill>
              </a:endParaRPr>
            </a:p>
          </p:txBody>
        </p:sp>
        <p:pic>
          <p:nvPicPr>
            <p:cNvPr id="544" name="Google Shape;544;p31"/>
            <p:cNvPicPr preferRelativeResize="0"/>
            <p:nvPr/>
          </p:nvPicPr>
          <p:blipFill rotWithShape="1">
            <a:blip r:embed="rId7">
              <a:alphaModFix/>
            </a:blip>
            <a:srcRect l="7594" t="6359" r="15847" b="25553"/>
            <a:stretch/>
          </p:blipFill>
          <p:spPr>
            <a:xfrm>
              <a:off x="4572000" y="2250750"/>
              <a:ext cx="951900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6" name="Google Shape;546;p31"/>
          <p:cNvGrpSpPr/>
          <p:nvPr/>
        </p:nvGrpSpPr>
        <p:grpSpPr>
          <a:xfrm>
            <a:off x="5969937" y="868500"/>
            <a:ext cx="2486913" cy="806175"/>
            <a:chOff x="4572000" y="3444013"/>
            <a:chExt cx="3315000" cy="1074900"/>
          </a:xfrm>
        </p:grpSpPr>
        <p:sp>
          <p:nvSpPr>
            <p:cNvPr id="547" name="Google Shape;547;p31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1"/>
            <p:cNvSpPr txBox="1"/>
            <p:nvPr/>
          </p:nvSpPr>
          <p:spPr>
            <a:xfrm>
              <a:off x="55239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Nguyễn Thị Thảo Nhi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nhi.nguyen3@mservice.com.vn</a:t>
              </a:r>
              <a:endParaRPr sz="900"/>
            </a:p>
          </p:txBody>
        </p:sp>
        <p:pic>
          <p:nvPicPr>
            <p:cNvPr id="549" name="Google Shape;549;p31"/>
            <p:cNvPicPr preferRelativeResize="0"/>
            <p:nvPr/>
          </p:nvPicPr>
          <p:blipFill rotWithShape="1">
            <a:blip r:embed="rId8">
              <a:alphaModFix/>
            </a:blip>
            <a:srcRect l="22791" t="49725" r="23175" b="18333"/>
            <a:stretch/>
          </p:blipFill>
          <p:spPr>
            <a:xfrm>
              <a:off x="4572000" y="3444050"/>
              <a:ext cx="951901" cy="10003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31"/>
          <p:cNvGrpSpPr/>
          <p:nvPr/>
        </p:nvGrpSpPr>
        <p:grpSpPr>
          <a:xfrm>
            <a:off x="503608" y="868509"/>
            <a:ext cx="2486913" cy="806175"/>
            <a:chOff x="598800" y="1091250"/>
            <a:chExt cx="3315000" cy="1074900"/>
          </a:xfrm>
        </p:grpSpPr>
        <p:sp>
          <p:nvSpPr>
            <p:cNvPr id="552" name="Google Shape;552;p31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Đỗ Tú Anh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Assistant Research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anh.pham@mservice.com.vn</a:t>
              </a:r>
              <a:endParaRPr sz="900"/>
            </a:p>
          </p:txBody>
        </p:sp>
        <p:pic>
          <p:nvPicPr>
            <p:cNvPr id="554" name="Google Shape;55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1"/>
            <p:cNvPicPr preferRelativeResize="0"/>
            <p:nvPr/>
          </p:nvPicPr>
          <p:blipFill rotWithShape="1">
            <a:blip r:embed="rId9">
              <a:alphaModFix/>
            </a:blip>
            <a:srcRect l="23211" t="14921" r="19178" b="44739"/>
            <a:stretch/>
          </p:blipFill>
          <p:spPr>
            <a:xfrm>
              <a:off x="598800" y="1091250"/>
              <a:ext cx="951901" cy="1000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" name="Google Shape;556;p31"/>
          <p:cNvGrpSpPr/>
          <p:nvPr/>
        </p:nvGrpSpPr>
        <p:grpSpPr>
          <a:xfrm>
            <a:off x="3236797" y="868519"/>
            <a:ext cx="2486913" cy="806175"/>
            <a:chOff x="4572000" y="1053988"/>
            <a:chExt cx="3315000" cy="1074900"/>
          </a:xfrm>
        </p:grpSpPr>
        <p:sp>
          <p:nvSpPr>
            <p:cNvPr id="557" name="Google Shape;557;p31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Thị Kim Ngân (Ms.)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ngan.tran2@mservice.com.vn</a:t>
              </a:r>
              <a:endParaRPr sz="900">
                <a:solidFill>
                  <a:srgbClr val="B0006E"/>
                </a:solidFill>
              </a:endParaRPr>
            </a:p>
          </p:txBody>
        </p:sp>
        <p:pic>
          <p:nvPicPr>
            <p:cNvPr id="559" name="Google Shape;55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31"/>
            <p:cNvPicPr preferRelativeResize="0"/>
            <p:nvPr/>
          </p:nvPicPr>
          <p:blipFill rotWithShape="1">
            <a:blip r:embed="rId10">
              <a:alphaModFix/>
            </a:blip>
            <a:srcRect l="30508" t="38701" r="26648" b="35971"/>
            <a:stretch/>
          </p:blipFill>
          <p:spPr>
            <a:xfrm>
              <a:off x="4572000" y="1054000"/>
              <a:ext cx="951901" cy="1000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" name="Google Shape;561;p31"/>
          <p:cNvGrpSpPr/>
          <p:nvPr/>
        </p:nvGrpSpPr>
        <p:grpSpPr>
          <a:xfrm>
            <a:off x="503608" y="1735275"/>
            <a:ext cx="2486913" cy="806184"/>
            <a:chOff x="598800" y="2267625"/>
            <a:chExt cx="3315000" cy="1074913"/>
          </a:xfrm>
        </p:grpSpPr>
        <p:sp>
          <p:nvSpPr>
            <p:cNvPr id="562" name="Google Shape;562;p31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Văn Tuấn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tuan.tran5@mservice.com.vn</a:t>
              </a:r>
              <a:endParaRPr sz="900"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64" name="Google Shape;564;p31"/>
            <p:cNvPicPr preferRelativeResize="0"/>
            <p:nvPr/>
          </p:nvPicPr>
          <p:blipFill rotWithShape="1">
            <a:blip r:embed="rId11">
              <a:alphaModFix/>
            </a:blip>
            <a:srcRect l="37182" t="33131" r="36648" b="39364"/>
            <a:stretch/>
          </p:blipFill>
          <p:spPr>
            <a:xfrm>
              <a:off x="598800" y="2267625"/>
              <a:ext cx="951901" cy="1000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6" name="Google Shape;566;p31"/>
          <p:cNvGrpSpPr/>
          <p:nvPr/>
        </p:nvGrpSpPr>
        <p:grpSpPr>
          <a:xfrm>
            <a:off x="5969937" y="2602031"/>
            <a:ext cx="2486913" cy="806175"/>
            <a:chOff x="4572000" y="2267638"/>
            <a:chExt cx="3315000" cy="1074900"/>
          </a:xfrm>
        </p:grpSpPr>
        <p:sp>
          <p:nvSpPr>
            <p:cNvPr id="567" name="Google Shape;567;p31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 txBox="1"/>
            <p:nvPr/>
          </p:nvSpPr>
          <p:spPr>
            <a:xfrm>
              <a:off x="55239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Đinh Quốc Duy (Mr.)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Operation Lead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duy.dinh1@mservice.com.vn</a:t>
              </a:r>
              <a:endParaRPr sz="900"/>
            </a:p>
          </p:txBody>
        </p:sp>
        <p:pic>
          <p:nvPicPr>
            <p:cNvPr id="569" name="Google Shape;569;p31"/>
            <p:cNvPicPr preferRelativeResize="0"/>
            <p:nvPr/>
          </p:nvPicPr>
          <p:blipFill rotWithShape="1">
            <a:blip r:embed="rId12">
              <a:alphaModFix/>
            </a:blip>
            <a:srcRect l="34622" t="13508" r="39714" b="46035"/>
            <a:stretch/>
          </p:blipFill>
          <p:spPr>
            <a:xfrm>
              <a:off x="4572000" y="22676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6075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" name="Google Shape;571;p31"/>
          <p:cNvGrpSpPr/>
          <p:nvPr/>
        </p:nvGrpSpPr>
        <p:grpSpPr>
          <a:xfrm>
            <a:off x="503608" y="3468806"/>
            <a:ext cx="2486913" cy="806175"/>
            <a:chOff x="598800" y="2267638"/>
            <a:chExt cx="3315000" cy="1074900"/>
          </a:xfrm>
        </p:grpSpPr>
        <p:sp>
          <p:nvSpPr>
            <p:cNvPr id="572" name="Google Shape;572;p31"/>
            <p:cNvSpPr txBox="1"/>
            <p:nvPr/>
          </p:nvSpPr>
          <p:spPr>
            <a:xfrm>
              <a:off x="1550700" y="242124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Thị Tuyết Hồng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Research Operation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hong.le1@mservice.com.vn</a:t>
              </a:r>
              <a:endParaRPr sz="90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988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pic>
          <p:nvPicPr>
            <p:cNvPr id="574" name="Google Shape;574;p31"/>
            <p:cNvPicPr preferRelativeResize="0"/>
            <p:nvPr/>
          </p:nvPicPr>
          <p:blipFill rotWithShape="1">
            <a:blip r:embed="rId13">
              <a:alphaModFix/>
            </a:blip>
            <a:srcRect l="24906" t="37523" r="29842" b="35679"/>
            <a:stretch/>
          </p:blipFill>
          <p:spPr>
            <a:xfrm>
              <a:off x="598800" y="2267650"/>
              <a:ext cx="951900" cy="100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6" name="Google Shape;576;p31"/>
          <p:cNvGrpSpPr/>
          <p:nvPr/>
        </p:nvGrpSpPr>
        <p:grpSpPr>
          <a:xfrm>
            <a:off x="3236748" y="3468806"/>
            <a:ext cx="2486913" cy="806175"/>
            <a:chOff x="598800" y="1091250"/>
            <a:chExt cx="3315000" cy="1074900"/>
          </a:xfrm>
        </p:grpSpPr>
        <p:sp>
          <p:nvSpPr>
            <p:cNvPr id="577" name="Google Shape;577;p31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Văn Thị Bé Hoa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Internship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hoa.van@mservice.com.vn</a:t>
              </a:r>
              <a:endParaRPr sz="900"/>
            </a:p>
          </p:txBody>
        </p:sp>
        <p:pic>
          <p:nvPicPr>
            <p:cNvPr id="579" name="Google Shape;57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31"/>
            <p:cNvPicPr preferRelativeResize="0"/>
            <p:nvPr/>
          </p:nvPicPr>
          <p:blipFill rotWithShape="1">
            <a:blip r:embed="rId14">
              <a:alphaModFix/>
            </a:blip>
            <a:srcRect l="20702" t="26956" r="23524" b="14430"/>
            <a:stretch/>
          </p:blipFill>
          <p:spPr>
            <a:xfrm>
              <a:off x="598800" y="1091262"/>
              <a:ext cx="951900" cy="1000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 1 1">
  <p:cSld name="TITLE_ONLY_1_1_1_1_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2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Profile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583" name="Google Shape;58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2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2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2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2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88" name="Google Shape;588;p32"/>
          <p:cNvGrpSpPr/>
          <p:nvPr/>
        </p:nvGrpSpPr>
        <p:grpSpPr>
          <a:xfrm>
            <a:off x="499314" y="1675931"/>
            <a:ext cx="2486913" cy="806175"/>
            <a:chOff x="598800" y="1091250"/>
            <a:chExt cx="3315000" cy="1074900"/>
          </a:xfrm>
        </p:grpSpPr>
        <p:sp>
          <p:nvSpPr>
            <p:cNvPr id="589" name="Google Shape;589;p32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Phúc Hưng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hung.tran2@mservice.com.vn</a:t>
              </a:r>
              <a:endParaRPr sz="900"/>
            </a:p>
          </p:txBody>
        </p:sp>
        <p:pic>
          <p:nvPicPr>
            <p:cNvPr id="591" name="Google Shape;59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32"/>
            <p:cNvPicPr preferRelativeResize="0"/>
            <p:nvPr/>
          </p:nvPicPr>
          <p:blipFill rotWithShape="1">
            <a:blip r:embed="rId4">
              <a:alphaModFix/>
            </a:blip>
            <a:srcRect l="36707" t="12688" r="35828" b="44019"/>
            <a:stretch/>
          </p:blipFill>
          <p:spPr>
            <a:xfrm>
              <a:off x="598800" y="109125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3" name="Google Shape;593;p32"/>
          <p:cNvGrpSpPr/>
          <p:nvPr/>
        </p:nvGrpSpPr>
        <p:grpSpPr>
          <a:xfrm>
            <a:off x="499363" y="3402684"/>
            <a:ext cx="2486913" cy="806175"/>
            <a:chOff x="4572000" y="3444013"/>
            <a:chExt cx="3315000" cy="1074900"/>
          </a:xfrm>
        </p:grpSpPr>
        <p:sp>
          <p:nvSpPr>
            <p:cNvPr id="594" name="Google Shape;594;p32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95" name="Google Shape;595;p32"/>
            <p:cNvPicPr preferRelativeResize="0"/>
            <p:nvPr/>
          </p:nvPicPr>
          <p:blipFill rotWithShape="1">
            <a:blip r:embed="rId5">
              <a:alphaModFix/>
            </a:blip>
            <a:srcRect l="36646" t="15074" r="35193" b="40536"/>
            <a:stretch/>
          </p:blipFill>
          <p:spPr>
            <a:xfrm>
              <a:off x="4572000" y="3444050"/>
              <a:ext cx="951900" cy="10003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32"/>
            <p:cNvSpPr txBox="1"/>
            <p:nvPr/>
          </p:nvSpPr>
          <p:spPr>
            <a:xfrm>
              <a:off x="55239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Mai Tuyết Hương (Ms.)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huong.tran1@mservice.com.vn</a:t>
              </a:r>
              <a:endParaRPr sz="900"/>
            </a:p>
          </p:txBody>
        </p:sp>
        <p:pic>
          <p:nvPicPr>
            <p:cNvPr id="597" name="Google Shape;59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" name="Google Shape;598;p32"/>
          <p:cNvGrpSpPr/>
          <p:nvPr/>
        </p:nvGrpSpPr>
        <p:grpSpPr>
          <a:xfrm>
            <a:off x="3236748" y="1675922"/>
            <a:ext cx="2486913" cy="806175"/>
            <a:chOff x="598800" y="3444013"/>
            <a:chExt cx="3315000" cy="1074900"/>
          </a:xfrm>
        </p:grpSpPr>
        <p:sp>
          <p:nvSpPr>
            <p:cNvPr id="599" name="Google Shape;599;p32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00" name="Google Shape;600;p32"/>
            <p:cNvSpPr txBox="1"/>
            <p:nvPr/>
          </p:nvSpPr>
          <p:spPr>
            <a:xfrm>
              <a:off x="15507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Võ Thiện Toàn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Senior Data Analyst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toan.vo@mservice.com.vn</a:t>
              </a:r>
              <a:endParaRPr sz="900"/>
            </a:p>
          </p:txBody>
        </p:sp>
        <p:pic>
          <p:nvPicPr>
            <p:cNvPr id="601" name="Google Shape;601;p32"/>
            <p:cNvPicPr preferRelativeResize="0"/>
            <p:nvPr/>
          </p:nvPicPr>
          <p:blipFill rotWithShape="1">
            <a:blip r:embed="rId6">
              <a:alphaModFix/>
            </a:blip>
            <a:srcRect l="16888" t="23244" r="22339" b="28858"/>
            <a:stretch/>
          </p:blipFill>
          <p:spPr>
            <a:xfrm>
              <a:off x="598800" y="3444050"/>
              <a:ext cx="951900" cy="100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" name="Google Shape;603;p32"/>
          <p:cNvGrpSpPr/>
          <p:nvPr/>
        </p:nvGrpSpPr>
        <p:grpSpPr>
          <a:xfrm>
            <a:off x="3236748" y="2539313"/>
            <a:ext cx="2486913" cy="806175"/>
            <a:chOff x="598800" y="1091250"/>
            <a:chExt cx="3315000" cy="1074900"/>
          </a:xfrm>
        </p:grpSpPr>
        <p:sp>
          <p:nvSpPr>
            <p:cNvPr id="604" name="Google Shape;604;p32"/>
            <p:cNvSpPr/>
            <p:nvPr/>
          </p:nvSpPr>
          <p:spPr>
            <a:xfrm>
              <a:off x="598800" y="1091250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 txBox="1"/>
            <p:nvPr/>
          </p:nvSpPr>
          <p:spPr>
            <a:xfrm>
              <a:off x="15507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Trần Tạ Bích Châu (Ms.)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MBI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chau.tran1@mservice.com.vn</a:t>
              </a:r>
              <a:endParaRPr sz="900"/>
            </a:p>
          </p:txBody>
        </p:sp>
        <p:pic>
          <p:nvPicPr>
            <p:cNvPr id="606" name="Google Shape;60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32"/>
            <p:cNvPicPr preferRelativeResize="0"/>
            <p:nvPr/>
          </p:nvPicPr>
          <p:blipFill rotWithShape="1">
            <a:blip r:embed="rId7">
              <a:alphaModFix/>
            </a:blip>
            <a:srcRect l="26030" t="4534" r="16212" b="35250"/>
            <a:stretch/>
          </p:blipFill>
          <p:spPr>
            <a:xfrm>
              <a:off x="598800" y="1091263"/>
              <a:ext cx="951899" cy="10003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" name="Google Shape;608;p32"/>
          <p:cNvGrpSpPr/>
          <p:nvPr/>
        </p:nvGrpSpPr>
        <p:grpSpPr>
          <a:xfrm>
            <a:off x="499305" y="812541"/>
            <a:ext cx="2557132" cy="806175"/>
            <a:chOff x="665563" y="1083388"/>
            <a:chExt cx="3408600" cy="1074900"/>
          </a:xfrm>
        </p:grpSpPr>
        <p:grpSp>
          <p:nvGrpSpPr>
            <p:cNvPr id="609" name="Google Shape;609;p32"/>
            <p:cNvGrpSpPr/>
            <p:nvPr/>
          </p:nvGrpSpPr>
          <p:grpSpPr>
            <a:xfrm>
              <a:off x="665563" y="1083388"/>
              <a:ext cx="3408600" cy="1074900"/>
              <a:chOff x="598800" y="3444013"/>
              <a:chExt cx="3408600" cy="1074900"/>
            </a:xfrm>
          </p:grpSpPr>
          <p:sp>
            <p:nvSpPr>
              <p:cNvPr id="610" name="Google Shape;610;p32"/>
              <p:cNvSpPr/>
              <p:nvPr/>
            </p:nvSpPr>
            <p:spPr>
              <a:xfrm>
                <a:off x="598800" y="3444013"/>
                <a:ext cx="951900" cy="1074900"/>
              </a:xfrm>
              <a:prstGeom prst="rect">
                <a:avLst/>
              </a:prstGeom>
              <a:solidFill>
                <a:srgbClr val="B0006E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pic>
            <p:nvPicPr>
              <p:cNvPr id="611" name="Google Shape;611;p32"/>
              <p:cNvPicPr preferRelativeResize="0"/>
              <p:nvPr/>
            </p:nvPicPr>
            <p:blipFill rotWithShape="1">
              <a:blip r:embed="rId8">
                <a:alphaModFix/>
              </a:blip>
              <a:srcRect l="37009" t="16416" r="37141" b="42836"/>
              <a:stretch/>
            </p:blipFill>
            <p:spPr>
              <a:xfrm>
                <a:off x="598800" y="3444050"/>
                <a:ext cx="951900" cy="10003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2" name="Google Shape;612;p32"/>
              <p:cNvSpPr txBox="1"/>
              <p:nvPr/>
            </p:nvSpPr>
            <p:spPr>
              <a:xfrm>
                <a:off x="1550700" y="3597625"/>
                <a:ext cx="2456700" cy="76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B0006E"/>
                    </a:solidFill>
                  </a:rPr>
                  <a:t>Lê Võ Hoàng (Mr.)</a:t>
                </a:r>
                <a:endParaRPr sz="900">
                  <a:solidFill>
                    <a:srgbClr val="B0006E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>
                    <a:solidFill>
                      <a:srgbClr val="7F7F7F"/>
                    </a:solidFill>
                  </a:rPr>
                  <a:t>Director of Research &amp; Data Application - MBI</a:t>
                </a:r>
                <a:endParaRPr sz="600">
                  <a:solidFill>
                    <a:srgbClr val="7F7F7F"/>
                  </a:solidFill>
                </a:endParaRPr>
              </a:p>
              <a:p>
                <a:pPr marL="0" lvl="0" indent="177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7F7F7F"/>
                    </a:solidFill>
                  </a:rPr>
                  <a:t>hoang.le@mservice.com.vn</a:t>
                </a:r>
                <a:endParaRPr sz="900"/>
              </a:p>
            </p:txBody>
          </p:sp>
        </p:grpSp>
        <p:pic>
          <p:nvPicPr>
            <p:cNvPr id="613" name="Google Shape;6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58875" y="1729050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" name="Google Shape;614;p32"/>
          <p:cNvGrpSpPr/>
          <p:nvPr/>
        </p:nvGrpSpPr>
        <p:grpSpPr>
          <a:xfrm>
            <a:off x="3236794" y="812541"/>
            <a:ext cx="2486913" cy="806175"/>
            <a:chOff x="4314575" y="1083388"/>
            <a:chExt cx="3315000" cy="1074900"/>
          </a:xfrm>
        </p:grpSpPr>
        <p:grpSp>
          <p:nvGrpSpPr>
            <p:cNvPr id="615" name="Google Shape;615;p32"/>
            <p:cNvGrpSpPr/>
            <p:nvPr/>
          </p:nvGrpSpPr>
          <p:grpSpPr>
            <a:xfrm>
              <a:off x="4314575" y="1083388"/>
              <a:ext cx="3315000" cy="1074900"/>
              <a:chOff x="4572000" y="2267638"/>
              <a:chExt cx="3315000" cy="1074900"/>
            </a:xfrm>
          </p:grpSpPr>
          <p:sp>
            <p:nvSpPr>
              <p:cNvPr id="616" name="Google Shape;616;p32"/>
              <p:cNvSpPr/>
              <p:nvPr/>
            </p:nvSpPr>
            <p:spPr>
              <a:xfrm>
                <a:off x="4572000" y="2267638"/>
                <a:ext cx="951900" cy="1074900"/>
              </a:xfrm>
              <a:prstGeom prst="rect">
                <a:avLst/>
              </a:prstGeom>
              <a:solidFill>
                <a:srgbClr val="B0006E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2"/>
              <p:cNvSpPr txBox="1"/>
              <p:nvPr/>
            </p:nvSpPr>
            <p:spPr>
              <a:xfrm>
                <a:off x="5523900" y="2421242"/>
                <a:ext cx="2363100" cy="76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B0006E"/>
                    </a:solidFill>
                  </a:rPr>
                  <a:t>Trần Nhơn Nghĩa (Mr.)</a:t>
                </a:r>
                <a:endParaRPr sz="900">
                  <a:solidFill>
                    <a:srgbClr val="B0006E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>
                    <a:solidFill>
                      <a:srgbClr val="7F7F7F"/>
                    </a:solidFill>
                  </a:rPr>
                  <a:t>Data Analyst Team Leader - MBI</a:t>
                </a:r>
                <a:endParaRPr sz="600">
                  <a:solidFill>
                    <a:srgbClr val="7F7F7F"/>
                  </a:solidFill>
                </a:endParaRPr>
              </a:p>
              <a:p>
                <a:pPr marL="0" lvl="0" indent="177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7F7F7F"/>
                    </a:solidFill>
                  </a:rPr>
                  <a:t>nghia.tran1@mservice.com.vn</a:t>
                </a:r>
                <a:endParaRPr sz="900"/>
              </a:p>
            </p:txBody>
          </p:sp>
          <p:pic>
            <p:nvPicPr>
              <p:cNvPr id="618" name="Google Shape;618;p32"/>
              <p:cNvPicPr preferRelativeResize="0"/>
              <p:nvPr/>
            </p:nvPicPr>
            <p:blipFill rotWithShape="1">
              <a:blip r:embed="rId9">
                <a:alphaModFix/>
              </a:blip>
              <a:srcRect l="34874" t="17313" r="35775" b="36417"/>
              <a:stretch/>
            </p:blipFill>
            <p:spPr>
              <a:xfrm>
                <a:off x="4572000" y="2267638"/>
                <a:ext cx="951900" cy="10003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19" name="Google Shape;619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19250" y="1729050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32"/>
          <p:cNvGrpSpPr/>
          <p:nvPr/>
        </p:nvGrpSpPr>
        <p:grpSpPr>
          <a:xfrm>
            <a:off x="5953944" y="1675931"/>
            <a:ext cx="2486913" cy="806175"/>
            <a:chOff x="7936475" y="2234575"/>
            <a:chExt cx="3315000" cy="1074900"/>
          </a:xfrm>
        </p:grpSpPr>
        <p:grpSp>
          <p:nvGrpSpPr>
            <p:cNvPr id="621" name="Google Shape;621;p32"/>
            <p:cNvGrpSpPr/>
            <p:nvPr/>
          </p:nvGrpSpPr>
          <p:grpSpPr>
            <a:xfrm>
              <a:off x="7936475" y="2234575"/>
              <a:ext cx="3315000" cy="1074900"/>
              <a:chOff x="598800" y="3444013"/>
              <a:chExt cx="3315000" cy="1074900"/>
            </a:xfrm>
          </p:grpSpPr>
          <p:sp>
            <p:nvSpPr>
              <p:cNvPr id="622" name="Google Shape;622;p32"/>
              <p:cNvSpPr/>
              <p:nvPr/>
            </p:nvSpPr>
            <p:spPr>
              <a:xfrm>
                <a:off x="598800" y="3444013"/>
                <a:ext cx="951900" cy="1074900"/>
              </a:xfrm>
              <a:prstGeom prst="rect">
                <a:avLst/>
              </a:prstGeom>
              <a:solidFill>
                <a:srgbClr val="B0006E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pic>
            <p:nvPicPr>
              <p:cNvPr id="623" name="Google Shape;623;p32"/>
              <p:cNvPicPr preferRelativeResize="0"/>
              <p:nvPr/>
            </p:nvPicPr>
            <p:blipFill rotWithShape="1">
              <a:blip r:embed="rId10">
                <a:alphaModFix/>
              </a:blip>
              <a:srcRect l="38800" t="18953" r="39109" b="46225"/>
              <a:stretch/>
            </p:blipFill>
            <p:spPr>
              <a:xfrm>
                <a:off x="598800" y="3444051"/>
                <a:ext cx="951900" cy="10003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4" name="Google Shape;624;p32"/>
              <p:cNvSpPr txBox="1"/>
              <p:nvPr/>
            </p:nvSpPr>
            <p:spPr>
              <a:xfrm>
                <a:off x="1550700" y="3597622"/>
                <a:ext cx="2363100" cy="76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B0006E"/>
                    </a:solidFill>
                  </a:rPr>
                  <a:t>Nguyễn Minh Niệm Tường (Mr.)</a:t>
                </a:r>
                <a:endParaRPr sz="900">
                  <a:solidFill>
                    <a:srgbClr val="B0006E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>
                    <a:solidFill>
                      <a:srgbClr val="7F7F7F"/>
                    </a:solidFill>
                  </a:rPr>
                  <a:t>Data Analyst Executive - MBI</a:t>
                </a:r>
                <a:endParaRPr sz="600">
                  <a:solidFill>
                    <a:srgbClr val="7F7F7F"/>
                  </a:solidFill>
                </a:endParaRPr>
              </a:p>
              <a:p>
                <a:pPr marL="0" lvl="0" indent="177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7F7F7F"/>
                    </a:solidFill>
                  </a:rPr>
                  <a:t>tuong.nguyen2@mservice.com.vn</a:t>
                </a:r>
                <a:endParaRPr sz="900"/>
              </a:p>
            </p:txBody>
          </p:sp>
        </p:grpSp>
        <p:pic>
          <p:nvPicPr>
            <p:cNvPr id="625" name="Google Shape;62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4200" y="2870000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" name="Google Shape;626;p32"/>
          <p:cNvGrpSpPr/>
          <p:nvPr/>
        </p:nvGrpSpPr>
        <p:grpSpPr>
          <a:xfrm>
            <a:off x="5953934" y="812550"/>
            <a:ext cx="2486913" cy="806175"/>
            <a:chOff x="7936463" y="1083400"/>
            <a:chExt cx="3315000" cy="1074900"/>
          </a:xfrm>
        </p:grpSpPr>
        <p:grpSp>
          <p:nvGrpSpPr>
            <p:cNvPr id="627" name="Google Shape;627;p32"/>
            <p:cNvGrpSpPr/>
            <p:nvPr/>
          </p:nvGrpSpPr>
          <p:grpSpPr>
            <a:xfrm>
              <a:off x="7936463" y="1083400"/>
              <a:ext cx="3315000" cy="1074900"/>
              <a:chOff x="7936463" y="1083400"/>
              <a:chExt cx="3315000" cy="1074900"/>
            </a:xfrm>
          </p:grpSpPr>
          <p:grpSp>
            <p:nvGrpSpPr>
              <p:cNvPr id="628" name="Google Shape;628;p32"/>
              <p:cNvGrpSpPr/>
              <p:nvPr/>
            </p:nvGrpSpPr>
            <p:grpSpPr>
              <a:xfrm>
                <a:off x="7936463" y="1083400"/>
                <a:ext cx="3315000" cy="1074900"/>
                <a:chOff x="4572000" y="3444013"/>
                <a:chExt cx="3315000" cy="1074900"/>
              </a:xfrm>
            </p:grpSpPr>
            <p:sp>
              <p:nvSpPr>
                <p:cNvPr id="629" name="Google Shape;629;p32"/>
                <p:cNvSpPr/>
                <p:nvPr/>
              </p:nvSpPr>
              <p:spPr>
                <a:xfrm>
                  <a:off x="4572000" y="3444013"/>
                  <a:ext cx="951900" cy="1074900"/>
                </a:xfrm>
                <a:prstGeom prst="rect">
                  <a:avLst/>
                </a:prstGeom>
                <a:solidFill>
                  <a:srgbClr val="B0006E"/>
                </a:solidFill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2"/>
                <p:cNvSpPr txBox="1"/>
                <p:nvPr/>
              </p:nvSpPr>
              <p:spPr>
                <a:xfrm>
                  <a:off x="5523900" y="3597622"/>
                  <a:ext cx="2363100" cy="76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68575" rIns="68575" bIns="6857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solidFill>
                        <a:srgbClr val="B0006E"/>
                      </a:solidFill>
                    </a:rPr>
                    <a:t>Võ Văn Quang (Mr.)</a:t>
                  </a:r>
                  <a:endParaRPr sz="900">
                    <a:solidFill>
                      <a:srgbClr val="B0006E"/>
                    </a:solidFill>
                  </a:endParaRPr>
                </a:p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 b="1">
                      <a:solidFill>
                        <a:srgbClr val="7F7F7F"/>
                      </a:solidFill>
                    </a:rPr>
                    <a:t>Data Analyst Executive - MBI</a:t>
                  </a:r>
                  <a:endParaRPr sz="600">
                    <a:solidFill>
                      <a:srgbClr val="7F7F7F"/>
                    </a:solidFill>
                  </a:endParaRPr>
                </a:p>
                <a:p>
                  <a:pPr marL="0" lvl="0" indent="1778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>
                      <a:solidFill>
                        <a:srgbClr val="7F7F7F"/>
                      </a:solidFill>
                    </a:rPr>
                    <a:t>quang.vo@mservice.com.vn</a:t>
                  </a:r>
                  <a:endParaRPr sz="900"/>
                </a:p>
              </p:txBody>
            </p:sp>
          </p:grpSp>
          <p:pic>
            <p:nvPicPr>
              <p:cNvPr id="631" name="Google Shape;631;p32"/>
              <p:cNvPicPr preferRelativeResize="0"/>
              <p:nvPr/>
            </p:nvPicPr>
            <p:blipFill rotWithShape="1">
              <a:blip r:embed="rId11">
                <a:alphaModFix/>
              </a:blip>
              <a:srcRect l="34251" t="6274" r="35668" b="72536"/>
              <a:stretch/>
            </p:blipFill>
            <p:spPr>
              <a:xfrm>
                <a:off x="7936475" y="1083400"/>
                <a:ext cx="948849" cy="10025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32" name="Google Shape;63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4200" y="1729050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3" name="Google Shape;633;p32"/>
          <p:cNvGrpSpPr/>
          <p:nvPr/>
        </p:nvGrpSpPr>
        <p:grpSpPr>
          <a:xfrm>
            <a:off x="5953944" y="2539303"/>
            <a:ext cx="2486913" cy="806175"/>
            <a:chOff x="7936475" y="3385738"/>
            <a:chExt cx="3315000" cy="1074900"/>
          </a:xfrm>
        </p:grpSpPr>
        <p:grpSp>
          <p:nvGrpSpPr>
            <p:cNvPr id="634" name="Google Shape;634;p32"/>
            <p:cNvGrpSpPr/>
            <p:nvPr/>
          </p:nvGrpSpPr>
          <p:grpSpPr>
            <a:xfrm>
              <a:off x="7936475" y="3385738"/>
              <a:ext cx="3315000" cy="1074900"/>
              <a:chOff x="4572000" y="1053988"/>
              <a:chExt cx="3315000" cy="1074900"/>
            </a:xfrm>
          </p:grpSpPr>
          <p:sp>
            <p:nvSpPr>
              <p:cNvPr id="635" name="Google Shape;635;p32"/>
              <p:cNvSpPr/>
              <p:nvPr/>
            </p:nvSpPr>
            <p:spPr>
              <a:xfrm>
                <a:off x="4572000" y="1053988"/>
                <a:ext cx="951900" cy="1074900"/>
              </a:xfrm>
              <a:prstGeom prst="rect">
                <a:avLst/>
              </a:prstGeom>
              <a:solidFill>
                <a:srgbClr val="B0006E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2"/>
              <p:cNvSpPr txBox="1"/>
              <p:nvPr/>
            </p:nvSpPr>
            <p:spPr>
              <a:xfrm>
                <a:off x="5523900" y="1244850"/>
                <a:ext cx="2363100" cy="76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B0006E"/>
                    </a:solidFill>
                  </a:rPr>
                  <a:t>Vũ Thị Thu Hương (Ms.)</a:t>
                </a:r>
                <a:endParaRPr sz="900">
                  <a:solidFill>
                    <a:srgbClr val="B0006E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>
                    <a:solidFill>
                      <a:srgbClr val="7F7F7F"/>
                    </a:solidFill>
                  </a:rPr>
                  <a:t>Data Analyst Team Leader - MBI</a:t>
                </a:r>
                <a:endParaRPr sz="600">
                  <a:solidFill>
                    <a:srgbClr val="7F7F7F"/>
                  </a:solidFill>
                </a:endParaRPr>
              </a:p>
              <a:p>
                <a:pPr marL="0" lvl="0" indent="177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7F7F7F"/>
                    </a:solidFill>
                  </a:rPr>
                  <a:t>huong.vu2@mservice.com.vn</a:t>
                </a:r>
                <a:endParaRPr sz="900"/>
              </a:p>
            </p:txBody>
          </p:sp>
          <p:pic>
            <p:nvPicPr>
              <p:cNvPr id="637" name="Google Shape;637;p32"/>
              <p:cNvPicPr preferRelativeResize="0"/>
              <p:nvPr/>
            </p:nvPicPr>
            <p:blipFill rotWithShape="1">
              <a:blip r:embed="rId12">
                <a:alphaModFix/>
              </a:blip>
              <a:srcRect l="38800" t="20748" r="37717" b="42233"/>
              <a:stretch/>
            </p:blipFill>
            <p:spPr>
              <a:xfrm>
                <a:off x="4572000" y="1054000"/>
                <a:ext cx="951900" cy="10003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38" name="Google Shape;63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24200" y="405317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 1 1 1 1">
  <p:cSld name="TITLE_ONLY_1_1_1_1_1_1_1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3"/>
          <p:cNvSpPr txBox="1"/>
          <p:nvPr/>
        </p:nvSpPr>
        <p:spPr>
          <a:xfrm>
            <a:off x="449419" y="134025"/>
            <a:ext cx="806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Profile</a:t>
            </a:r>
            <a:endParaRPr sz="2300">
              <a:solidFill>
                <a:schemeClr val="accent3"/>
              </a:solidFill>
            </a:endParaRPr>
          </a:p>
        </p:txBody>
      </p:sp>
      <p:pic>
        <p:nvPicPr>
          <p:cNvPr id="641" name="Google Shape;64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4247" y="675094"/>
            <a:ext cx="544557" cy="307338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3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3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3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3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646" name="Google Shape;646;p33"/>
          <p:cNvGrpSpPr/>
          <p:nvPr/>
        </p:nvGrpSpPr>
        <p:grpSpPr>
          <a:xfrm>
            <a:off x="3328620" y="790491"/>
            <a:ext cx="2486913" cy="806175"/>
            <a:chOff x="4572000" y="1053988"/>
            <a:chExt cx="3315000" cy="1074900"/>
          </a:xfrm>
        </p:grpSpPr>
        <p:sp>
          <p:nvSpPr>
            <p:cNvPr id="647" name="Google Shape;647;p33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Phạm Lê Chí Long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Business Development Lead - DATA BU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long.pham1@mservice.com.vn</a:t>
              </a:r>
              <a:endParaRPr sz="900"/>
            </a:p>
          </p:txBody>
        </p:sp>
        <p:pic>
          <p:nvPicPr>
            <p:cNvPr id="649" name="Google Shape;64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33"/>
            <p:cNvPicPr preferRelativeResize="0"/>
            <p:nvPr/>
          </p:nvPicPr>
          <p:blipFill rotWithShape="1">
            <a:blip r:embed="rId4">
              <a:alphaModFix/>
            </a:blip>
            <a:srcRect l="7086" t="20536" r="3770" b="16681"/>
            <a:stretch/>
          </p:blipFill>
          <p:spPr>
            <a:xfrm>
              <a:off x="4572000" y="1054000"/>
              <a:ext cx="951901" cy="100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1" name="Google Shape;651;p33"/>
          <p:cNvGrpSpPr/>
          <p:nvPr/>
        </p:nvGrpSpPr>
        <p:grpSpPr>
          <a:xfrm>
            <a:off x="633121" y="790491"/>
            <a:ext cx="2486913" cy="806175"/>
            <a:chOff x="4572000" y="2267638"/>
            <a:chExt cx="3315000" cy="1074900"/>
          </a:xfrm>
        </p:grpSpPr>
        <p:sp>
          <p:nvSpPr>
            <p:cNvPr id="652" name="Google Shape;652;p33"/>
            <p:cNvSpPr/>
            <p:nvPr/>
          </p:nvSpPr>
          <p:spPr>
            <a:xfrm>
              <a:off x="4572000" y="226763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 txBox="1"/>
            <p:nvPr/>
          </p:nvSpPr>
          <p:spPr>
            <a:xfrm>
              <a:off x="5523900" y="2421245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Lê Hoàng (Mr.)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Project Manager - DATA BU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hoang.le5@mservice.com.vn</a:t>
              </a:r>
              <a:endParaRPr sz="900"/>
            </a:p>
          </p:txBody>
        </p:sp>
        <p:pic>
          <p:nvPicPr>
            <p:cNvPr id="654" name="Google Shape;654;p33"/>
            <p:cNvPicPr preferRelativeResize="0"/>
            <p:nvPr/>
          </p:nvPicPr>
          <p:blipFill rotWithShape="1">
            <a:blip r:embed="rId5">
              <a:alphaModFix/>
            </a:blip>
            <a:srcRect b="-5240"/>
            <a:stretch/>
          </p:blipFill>
          <p:spPr>
            <a:xfrm>
              <a:off x="4572000" y="2273900"/>
              <a:ext cx="951899" cy="100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2920413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" name="Google Shape;656;p33"/>
          <p:cNvGrpSpPr/>
          <p:nvPr/>
        </p:nvGrpSpPr>
        <p:grpSpPr>
          <a:xfrm>
            <a:off x="633121" y="1666678"/>
            <a:ext cx="2486913" cy="806175"/>
            <a:chOff x="4572000" y="1053988"/>
            <a:chExt cx="3315000" cy="1074900"/>
          </a:xfrm>
        </p:grpSpPr>
        <p:sp>
          <p:nvSpPr>
            <p:cNvPr id="657" name="Google Shape;657;p33"/>
            <p:cNvSpPr/>
            <p:nvPr/>
          </p:nvSpPr>
          <p:spPr>
            <a:xfrm>
              <a:off x="4572000" y="1053988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 txBox="1"/>
            <p:nvPr/>
          </p:nvSpPr>
          <p:spPr>
            <a:xfrm>
              <a:off x="5523900" y="1244850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Hồ Hữu Tài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DATA BU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tai.ho@mservice.com.vn</a:t>
              </a:r>
              <a:endParaRPr sz="900"/>
            </a:p>
          </p:txBody>
        </p:sp>
        <p:pic>
          <p:nvPicPr>
            <p:cNvPr id="659" name="Google Shape;65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1738425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33"/>
            <p:cNvPicPr preferRelativeResize="0"/>
            <p:nvPr/>
          </p:nvPicPr>
          <p:blipFill rotWithShape="1">
            <a:blip r:embed="rId6">
              <a:alphaModFix/>
            </a:blip>
            <a:srcRect l="37724" t="18508" r="38132" b="43430"/>
            <a:stretch/>
          </p:blipFill>
          <p:spPr>
            <a:xfrm>
              <a:off x="4572000" y="1054000"/>
              <a:ext cx="951900" cy="100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1" name="Google Shape;661;p33"/>
          <p:cNvGrpSpPr/>
          <p:nvPr/>
        </p:nvGrpSpPr>
        <p:grpSpPr>
          <a:xfrm>
            <a:off x="3328571" y="1666688"/>
            <a:ext cx="2486913" cy="806175"/>
            <a:chOff x="598800" y="3444013"/>
            <a:chExt cx="3315000" cy="1074900"/>
          </a:xfrm>
        </p:grpSpPr>
        <p:sp>
          <p:nvSpPr>
            <p:cNvPr id="662" name="Google Shape;662;p33"/>
            <p:cNvSpPr/>
            <p:nvPr/>
          </p:nvSpPr>
          <p:spPr>
            <a:xfrm>
              <a:off x="5988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3" name="Google Shape;663;p33"/>
            <p:cNvSpPr txBox="1"/>
            <p:nvPr/>
          </p:nvSpPr>
          <p:spPr>
            <a:xfrm>
              <a:off x="15507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Đặng Nguyễn Thiên Ân (Mr.)</a:t>
              </a:r>
              <a:endParaRPr sz="900">
                <a:solidFill>
                  <a:srgbClr val="B0006E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Executive - DATA BU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an.dang2@mservice.com.vn</a:t>
              </a:r>
              <a:endParaRPr sz="900"/>
            </a:p>
          </p:txBody>
        </p:sp>
        <p:pic>
          <p:nvPicPr>
            <p:cNvPr id="664" name="Google Shape;664;p33"/>
            <p:cNvPicPr preferRelativeResize="0"/>
            <p:nvPr/>
          </p:nvPicPr>
          <p:blipFill rotWithShape="1">
            <a:blip r:embed="rId7">
              <a:alphaModFix/>
            </a:blip>
            <a:srcRect l="11290" r="8064" b="37803"/>
            <a:stretch/>
          </p:blipFill>
          <p:spPr>
            <a:xfrm>
              <a:off x="598800" y="3444050"/>
              <a:ext cx="951903" cy="100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5950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33"/>
          <p:cNvGrpSpPr/>
          <p:nvPr/>
        </p:nvGrpSpPr>
        <p:grpSpPr>
          <a:xfrm>
            <a:off x="633121" y="2542866"/>
            <a:ext cx="2486913" cy="806175"/>
            <a:chOff x="4572000" y="3444013"/>
            <a:chExt cx="3315000" cy="1074900"/>
          </a:xfrm>
        </p:grpSpPr>
        <p:sp>
          <p:nvSpPr>
            <p:cNvPr id="667" name="Google Shape;667;p33"/>
            <p:cNvSpPr/>
            <p:nvPr/>
          </p:nvSpPr>
          <p:spPr>
            <a:xfrm>
              <a:off x="4572000" y="3444013"/>
              <a:ext cx="951900" cy="1074900"/>
            </a:xfrm>
            <a:prstGeom prst="rect">
              <a:avLst/>
            </a:prstGeom>
            <a:solidFill>
              <a:srgbClr val="B0006E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668" name="Google Shape;668;p33"/>
            <p:cNvSpPr txBox="1"/>
            <p:nvPr/>
          </p:nvSpPr>
          <p:spPr>
            <a:xfrm>
              <a:off x="5523900" y="3597622"/>
              <a:ext cx="2363100" cy="7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B0006E"/>
                  </a:solidFill>
                </a:rPr>
                <a:t>Nguyễn Minh Thư (Mr.)</a:t>
              </a:r>
              <a:endParaRPr sz="900">
                <a:solidFill>
                  <a:srgbClr val="B0006E"/>
                </a:solidFill>
              </a:endParaRPr>
            </a:p>
            <a:p>
              <a:pPr marL="0" marR="635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7F7F7F"/>
                  </a:solidFill>
                </a:rPr>
                <a:t>Data Analyst Intern - DATA BU</a:t>
              </a:r>
              <a:endParaRPr sz="600">
                <a:solidFill>
                  <a:srgbClr val="7F7F7F"/>
                </a:solidFill>
              </a:endParaRPr>
            </a:p>
            <a:p>
              <a:pPr marL="0" lvl="0" indent="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7F7F7F"/>
                  </a:solidFill>
                </a:rPr>
                <a:t>thu.nguyen5@mservice.com.vn</a:t>
              </a:r>
              <a:endParaRPr sz="900"/>
            </a:p>
          </p:txBody>
        </p:sp>
        <p:pic>
          <p:nvPicPr>
            <p:cNvPr id="669" name="Google Shape;669;p33"/>
            <p:cNvPicPr preferRelativeResize="0"/>
            <p:nvPr/>
          </p:nvPicPr>
          <p:blipFill rotWithShape="1">
            <a:blip r:embed="rId8">
              <a:alphaModFix/>
            </a:blip>
            <a:srcRect l="39576" t="34057" r="43237" b="47842"/>
            <a:stretch/>
          </p:blipFill>
          <p:spPr>
            <a:xfrm>
              <a:off x="4572000" y="3444050"/>
              <a:ext cx="951900" cy="1000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6075" y="4102388"/>
              <a:ext cx="115300" cy="11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33"/>
          <p:cNvGrpSpPr/>
          <p:nvPr/>
        </p:nvGrpSpPr>
        <p:grpSpPr>
          <a:xfrm>
            <a:off x="6024074" y="790491"/>
            <a:ext cx="2486913" cy="806175"/>
            <a:chOff x="843875" y="1053988"/>
            <a:chExt cx="3315000" cy="1074900"/>
          </a:xfrm>
        </p:grpSpPr>
        <p:grpSp>
          <p:nvGrpSpPr>
            <p:cNvPr id="672" name="Google Shape;672;p33"/>
            <p:cNvGrpSpPr/>
            <p:nvPr/>
          </p:nvGrpSpPr>
          <p:grpSpPr>
            <a:xfrm>
              <a:off x="843875" y="1053988"/>
              <a:ext cx="3315000" cy="1074900"/>
              <a:chOff x="598800" y="2267638"/>
              <a:chExt cx="3315000" cy="1074900"/>
            </a:xfrm>
          </p:grpSpPr>
          <p:sp>
            <p:nvSpPr>
              <p:cNvPr id="673" name="Google Shape;673;p33"/>
              <p:cNvSpPr txBox="1"/>
              <p:nvPr/>
            </p:nvSpPr>
            <p:spPr>
              <a:xfrm>
                <a:off x="1550700" y="2421245"/>
                <a:ext cx="2363100" cy="76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B0006E"/>
                    </a:solidFill>
                  </a:rPr>
                  <a:t>Nguyễn Hải Sơn (Mr.)</a:t>
                </a:r>
                <a:endParaRPr sz="900">
                  <a:solidFill>
                    <a:srgbClr val="B0006E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>
                    <a:solidFill>
                      <a:srgbClr val="7F7F7F"/>
                    </a:solidFill>
                  </a:rPr>
                  <a:t>Business Analyst - DATA BU</a:t>
                </a:r>
                <a:endParaRPr sz="600">
                  <a:solidFill>
                    <a:srgbClr val="7F7F7F"/>
                  </a:solidFill>
                </a:endParaRPr>
              </a:p>
              <a:p>
                <a:pPr marL="0" lvl="0" indent="177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7F7F7F"/>
                    </a:solidFill>
                  </a:rPr>
                  <a:t>son.nguyen7@mservice.com.vn</a:t>
                </a:r>
                <a:endParaRPr sz="900"/>
              </a:p>
            </p:txBody>
          </p:sp>
          <p:sp>
            <p:nvSpPr>
              <p:cNvPr id="674" name="Google Shape;674;p33"/>
              <p:cNvSpPr/>
              <p:nvPr/>
            </p:nvSpPr>
            <p:spPr>
              <a:xfrm>
                <a:off x="598800" y="2267638"/>
                <a:ext cx="951900" cy="1074900"/>
              </a:xfrm>
              <a:prstGeom prst="rect">
                <a:avLst/>
              </a:prstGeom>
              <a:solidFill>
                <a:srgbClr val="B0006E"/>
              </a:soli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pic>
            <p:nvPicPr>
              <p:cNvPr id="675" name="Google Shape;675;p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705950" y="2920413"/>
                <a:ext cx="115300" cy="115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76" name="Google Shape;676;p33"/>
            <p:cNvPicPr preferRelativeResize="0"/>
            <p:nvPr/>
          </p:nvPicPr>
          <p:blipFill rotWithShape="1">
            <a:blip r:embed="rId9">
              <a:alphaModFix/>
            </a:blip>
            <a:srcRect t="8354" b="13489"/>
            <a:stretch/>
          </p:blipFill>
          <p:spPr>
            <a:xfrm>
              <a:off x="843875" y="1054000"/>
              <a:ext cx="953325" cy="99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11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8" name="Google Shape;678;p34"/>
          <p:cNvCxnSpPr>
            <a:stCxn id="679" idx="3"/>
            <a:endCxn id="680" idx="5"/>
          </p:cNvCxnSpPr>
          <p:nvPr/>
        </p:nvCxnSpPr>
        <p:spPr>
          <a:xfrm>
            <a:off x="2686540" y="2417319"/>
            <a:ext cx="3520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4"/>
          <p:cNvSpPr txBox="1"/>
          <p:nvPr/>
        </p:nvSpPr>
        <p:spPr>
          <a:xfrm>
            <a:off x="454764" y="133913"/>
            <a:ext cx="8001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CONTACT US</a:t>
            </a:r>
            <a:endParaRPr sz="2300">
              <a:solidFill>
                <a:schemeClr val="accent3"/>
              </a:solidFill>
            </a:endParaRPr>
          </a:p>
        </p:txBody>
      </p:sp>
      <p:sp>
        <p:nvSpPr>
          <p:cNvPr id="682" name="Google Shape;682;p34"/>
          <p:cNvSpPr txBox="1"/>
          <p:nvPr/>
        </p:nvSpPr>
        <p:spPr>
          <a:xfrm>
            <a:off x="454764" y="527438"/>
            <a:ext cx="83775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en" sz="1400" b="1">
                <a:solidFill>
                  <a:schemeClr val="accent2"/>
                </a:solidFill>
              </a:rPr>
              <a:t>Want to learn more about how MBI can help your function?</a:t>
            </a:r>
            <a:endParaRPr sz="1400" b="1">
              <a:solidFill>
                <a:schemeClr val="accent2"/>
              </a:solidFill>
            </a:endParaRPr>
          </a:p>
        </p:txBody>
      </p:sp>
      <p:grpSp>
        <p:nvGrpSpPr>
          <p:cNvPr id="683" name="Google Shape;683;p34"/>
          <p:cNvGrpSpPr/>
          <p:nvPr/>
        </p:nvGrpSpPr>
        <p:grpSpPr>
          <a:xfrm>
            <a:off x="2441514" y="1499292"/>
            <a:ext cx="610902" cy="939450"/>
            <a:chOff x="3365973" y="803668"/>
            <a:chExt cx="1361492" cy="2094182"/>
          </a:xfrm>
        </p:grpSpPr>
        <p:sp>
          <p:nvSpPr>
            <p:cNvPr id="684" name="Google Shape;684;p34"/>
            <p:cNvSpPr/>
            <p:nvPr/>
          </p:nvSpPr>
          <p:spPr>
            <a:xfrm>
              <a:off x="3365973" y="803668"/>
              <a:ext cx="1361492" cy="1768081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3864295" y="2571750"/>
              <a:ext cx="326100" cy="326100"/>
            </a:xfrm>
            <a:prstGeom prst="donut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34"/>
          <p:cNvGrpSpPr/>
          <p:nvPr/>
        </p:nvGrpSpPr>
        <p:grpSpPr>
          <a:xfrm>
            <a:off x="5858755" y="1499292"/>
            <a:ext cx="610902" cy="939450"/>
            <a:chOff x="3365973" y="803668"/>
            <a:chExt cx="1361492" cy="2094182"/>
          </a:xfrm>
        </p:grpSpPr>
        <p:sp>
          <p:nvSpPr>
            <p:cNvPr id="686" name="Google Shape;686;p34"/>
            <p:cNvSpPr/>
            <p:nvPr/>
          </p:nvSpPr>
          <p:spPr>
            <a:xfrm>
              <a:off x="3365973" y="803668"/>
              <a:ext cx="1361492" cy="1768081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3864295" y="2571750"/>
              <a:ext cx="326100" cy="326100"/>
            </a:xfrm>
            <a:prstGeom prst="donut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34"/>
          <p:cNvGrpSpPr/>
          <p:nvPr/>
        </p:nvGrpSpPr>
        <p:grpSpPr>
          <a:xfrm>
            <a:off x="4095435" y="1331644"/>
            <a:ext cx="719821" cy="1106985"/>
            <a:chOff x="3365973" y="803668"/>
            <a:chExt cx="1361492" cy="2094182"/>
          </a:xfrm>
        </p:grpSpPr>
        <p:sp>
          <p:nvSpPr>
            <p:cNvPr id="688" name="Google Shape;688;p34"/>
            <p:cNvSpPr/>
            <p:nvPr/>
          </p:nvSpPr>
          <p:spPr>
            <a:xfrm>
              <a:off x="3365973" y="803668"/>
              <a:ext cx="1361492" cy="1768081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864295" y="2571750"/>
              <a:ext cx="326100" cy="326100"/>
            </a:xfrm>
            <a:prstGeom prst="donut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34"/>
          <p:cNvGrpSpPr/>
          <p:nvPr/>
        </p:nvGrpSpPr>
        <p:grpSpPr>
          <a:xfrm>
            <a:off x="2587019" y="1648103"/>
            <a:ext cx="319850" cy="309393"/>
            <a:chOff x="3270550" y="832575"/>
            <a:chExt cx="499375" cy="483125"/>
          </a:xfrm>
        </p:grpSpPr>
        <p:sp>
          <p:nvSpPr>
            <p:cNvPr id="691" name="Google Shape;691;p34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grpSp>
        <p:nvGrpSpPr>
          <p:cNvPr id="694" name="Google Shape;694;p34"/>
          <p:cNvGrpSpPr/>
          <p:nvPr/>
        </p:nvGrpSpPr>
        <p:grpSpPr>
          <a:xfrm>
            <a:off x="6009062" y="1654236"/>
            <a:ext cx="310586" cy="296962"/>
            <a:chOff x="5049750" y="832600"/>
            <a:chExt cx="505100" cy="483100"/>
          </a:xfrm>
        </p:grpSpPr>
        <p:sp>
          <p:nvSpPr>
            <p:cNvPr id="695" name="Google Shape;695;p34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697" name="Google Shape;697;p34"/>
          <p:cNvSpPr txBox="1"/>
          <p:nvPr/>
        </p:nvSpPr>
        <p:spPr>
          <a:xfrm>
            <a:off x="1940025" y="2924672"/>
            <a:ext cx="1613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FILL IN  THE BRIEF</a:t>
            </a:r>
            <a:endParaRPr sz="14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8" name="Google Shape;698;p34"/>
          <p:cNvSpPr txBox="1"/>
          <p:nvPr/>
        </p:nvSpPr>
        <p:spPr>
          <a:xfrm>
            <a:off x="1940025" y="3442768"/>
            <a:ext cx="16137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Vui lòng điền request theo form : </a:t>
            </a:r>
            <a:r>
              <a:rPr lang="en" sz="1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Link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9" name="Google Shape;699;p34"/>
          <p:cNvGrpSpPr/>
          <p:nvPr/>
        </p:nvGrpSpPr>
        <p:grpSpPr>
          <a:xfrm>
            <a:off x="4277308" y="1499268"/>
            <a:ext cx="356259" cy="343743"/>
            <a:chOff x="3857225" y="238125"/>
            <a:chExt cx="500575" cy="483125"/>
          </a:xfrm>
        </p:grpSpPr>
        <p:sp>
          <p:nvSpPr>
            <p:cNvPr id="700" name="Google Shape;700;p34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435D74"/>
                </a:solidFill>
              </a:endParaRPr>
            </a:p>
          </p:txBody>
        </p:sp>
      </p:grpSp>
      <p:sp>
        <p:nvSpPr>
          <p:cNvPr id="707" name="Google Shape;707;p34"/>
          <p:cNvSpPr txBox="1"/>
          <p:nvPr/>
        </p:nvSpPr>
        <p:spPr>
          <a:xfrm>
            <a:off x="5357267" y="2924672"/>
            <a:ext cx="1613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FEEDBACK</a:t>
            </a:r>
            <a:endParaRPr sz="1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8" name="Google Shape;708;p34"/>
          <p:cNvSpPr txBox="1"/>
          <p:nvPr/>
        </p:nvSpPr>
        <p:spPr>
          <a:xfrm>
            <a:off x="5357267" y="3442768"/>
            <a:ext cx="16137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Team đảm bảo sẽ trả lời lại trong 24h!</a:t>
            </a:r>
            <a:endParaRPr sz="11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34"/>
          <p:cNvSpPr txBox="1"/>
          <p:nvPr/>
        </p:nvSpPr>
        <p:spPr>
          <a:xfrm>
            <a:off x="3648646" y="2924672"/>
            <a:ext cx="1613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EMAIL TO US</a:t>
            </a:r>
            <a:endParaRPr sz="14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0" name="Google Shape;710;p34"/>
          <p:cNvSpPr txBox="1"/>
          <p:nvPr/>
        </p:nvSpPr>
        <p:spPr>
          <a:xfrm>
            <a:off x="3648641" y="3442763"/>
            <a:ext cx="1708500" cy="9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Sau đó gửi request đến  nhi.tran2@ và mbi-ci@mservice.com.vn</a:t>
            </a:r>
            <a:endParaRPr sz="11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11" name="Google Shape;711;p34"/>
          <p:cNvGrpSpPr/>
          <p:nvPr/>
        </p:nvGrpSpPr>
        <p:grpSpPr>
          <a:xfrm flipH="1">
            <a:off x="2606360" y="3393878"/>
            <a:ext cx="281371" cy="48842"/>
            <a:chOff x="6146875" y="1767300"/>
            <a:chExt cx="331025" cy="57475"/>
          </a:xfrm>
        </p:grpSpPr>
        <p:sp>
          <p:nvSpPr>
            <p:cNvPr id="712" name="Google Shape;712;p34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34"/>
          <p:cNvGrpSpPr/>
          <p:nvPr/>
        </p:nvGrpSpPr>
        <p:grpSpPr>
          <a:xfrm flipH="1">
            <a:off x="4314981" y="3393878"/>
            <a:ext cx="281371" cy="48842"/>
            <a:chOff x="6146875" y="1767300"/>
            <a:chExt cx="331025" cy="57475"/>
          </a:xfrm>
        </p:grpSpPr>
        <p:sp>
          <p:nvSpPr>
            <p:cNvPr id="716" name="Google Shape;716;p34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3"/>
                </a:solidFill>
              </a:endParaRPr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3"/>
                </a:solidFill>
              </a:endParaRPr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3"/>
                </a:solidFill>
              </a:endParaRPr>
            </a:p>
          </p:txBody>
        </p:sp>
      </p:grpSp>
      <p:grpSp>
        <p:nvGrpSpPr>
          <p:cNvPr id="719" name="Google Shape;719;p34"/>
          <p:cNvGrpSpPr/>
          <p:nvPr/>
        </p:nvGrpSpPr>
        <p:grpSpPr>
          <a:xfrm flipH="1">
            <a:off x="6023601" y="3393878"/>
            <a:ext cx="281371" cy="48842"/>
            <a:chOff x="6146875" y="1767300"/>
            <a:chExt cx="331025" cy="57475"/>
          </a:xfrm>
        </p:grpSpPr>
        <p:sp>
          <p:nvSpPr>
            <p:cNvPr id="720" name="Google Shape;720;p34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34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4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4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4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2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69" y="-637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5"/>
          <p:cNvSpPr/>
          <p:nvPr/>
        </p:nvSpPr>
        <p:spPr>
          <a:xfrm>
            <a:off x="2689753" y="2565050"/>
            <a:ext cx="37623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1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further information:</a:t>
            </a:r>
            <a:endParaRPr sz="1100" b="0" i="1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1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 team –</a:t>
            </a:r>
            <a:r>
              <a:rPr lang="en" sz="1100" i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MBI Department</a:t>
            </a:r>
            <a:endParaRPr sz="1100" b="0" i="1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Email: bi@mservice.com.vn</a:t>
            </a:r>
            <a:endParaRPr sz="11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0" name="Google Shape;730;p35"/>
          <p:cNvSpPr txBox="1"/>
          <p:nvPr/>
        </p:nvSpPr>
        <p:spPr>
          <a:xfrm>
            <a:off x="1910494" y="1884319"/>
            <a:ext cx="5320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sz="4500" b="1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1">
  <p:cSld name="CUSTOM_2_1">
    <p:bg>
      <p:bgPr>
        <a:solidFill>
          <a:srgbClr val="FFFFFF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36"/>
          <p:cNvPicPr preferRelativeResize="0"/>
          <p:nvPr/>
        </p:nvPicPr>
        <p:blipFill rotWithShape="1">
          <a:blip r:embed="rId2">
            <a:alphaModFix/>
          </a:blip>
          <a:srcRect b="479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6"/>
          <p:cNvSpPr txBox="1"/>
          <p:nvPr/>
        </p:nvSpPr>
        <p:spPr>
          <a:xfrm>
            <a:off x="1911609" y="1884319"/>
            <a:ext cx="5320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3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sz="4500" b="1">
              <a:solidFill>
                <a:schemeClr val="accent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1 2">
  <p:cSld name="CUSTOM_2_1_2">
    <p:bg>
      <p:bgPr>
        <a:solidFill>
          <a:srgbClr val="FFFFFF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7"/>
          <p:cNvSpPr/>
          <p:nvPr/>
        </p:nvSpPr>
        <p:spPr>
          <a:xfrm>
            <a:off x="2690869" y="2565050"/>
            <a:ext cx="37623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1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further information:</a:t>
            </a:r>
            <a:endParaRPr sz="1100" b="0" i="1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1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 team –</a:t>
            </a:r>
            <a:r>
              <a:rPr lang="en" sz="1100" i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MBI Department</a:t>
            </a:r>
            <a:endParaRPr sz="1100" b="0" i="1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Email: </a:t>
            </a:r>
            <a:r>
              <a:rPr lang="en" sz="1100" i="1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mbi-ci</a:t>
            </a:r>
            <a:r>
              <a:rPr lang="en" sz="11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@mservice.com.vn</a:t>
            </a:r>
            <a:endParaRPr sz="1100" b="0" i="0" u="none" strike="noStrike" cap="none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6" name="Google Shape;736;p37"/>
          <p:cNvSpPr txBox="1"/>
          <p:nvPr/>
        </p:nvSpPr>
        <p:spPr>
          <a:xfrm>
            <a:off x="1911609" y="1884319"/>
            <a:ext cx="5320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3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sz="4500" b="1">
              <a:solidFill>
                <a:schemeClr val="accent3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37" name="Google Shape;737;p37"/>
          <p:cNvSpPr/>
          <p:nvPr/>
        </p:nvSpPr>
        <p:spPr>
          <a:xfrm rot="-183559">
            <a:off x="8077337" y="3519398"/>
            <a:ext cx="427209" cy="353023"/>
          </a:xfrm>
          <a:prstGeom prst="triangle">
            <a:avLst>
              <a:gd name="adj" fmla="val 474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38" name="Google Shape;738;p37"/>
          <p:cNvSpPr/>
          <p:nvPr/>
        </p:nvSpPr>
        <p:spPr>
          <a:xfrm rot="-1230100">
            <a:off x="5130172" y="4296387"/>
            <a:ext cx="591889" cy="511692"/>
          </a:xfrm>
          <a:prstGeom prst="triangle">
            <a:avLst>
              <a:gd name="adj" fmla="val 474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39" name="Google Shape;739;p37"/>
          <p:cNvSpPr/>
          <p:nvPr/>
        </p:nvSpPr>
        <p:spPr>
          <a:xfrm rot="2482970">
            <a:off x="6680818" y="4563713"/>
            <a:ext cx="427024" cy="352856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40" name="Google Shape;740;p37"/>
          <p:cNvSpPr/>
          <p:nvPr/>
        </p:nvSpPr>
        <p:spPr>
          <a:xfrm rot="2482970">
            <a:off x="8023316" y="2246869"/>
            <a:ext cx="427024" cy="352856"/>
          </a:xfrm>
          <a:prstGeom prst="triangle">
            <a:avLst>
              <a:gd name="adj" fmla="val 474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41" name="Google Shape;741;p37"/>
          <p:cNvSpPr/>
          <p:nvPr/>
        </p:nvSpPr>
        <p:spPr>
          <a:xfrm rot="641676">
            <a:off x="7677112" y="4259334"/>
            <a:ext cx="591677" cy="511420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42" name="Google Shape;742;p37"/>
          <p:cNvSpPr/>
          <p:nvPr/>
        </p:nvSpPr>
        <p:spPr>
          <a:xfrm rot="-7720949">
            <a:off x="7016642" y="3559624"/>
            <a:ext cx="591836" cy="511813"/>
          </a:xfrm>
          <a:prstGeom prst="triangle">
            <a:avLst>
              <a:gd name="adj" fmla="val 4745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43" name="Google Shape;743;p37"/>
          <p:cNvSpPr/>
          <p:nvPr/>
        </p:nvSpPr>
        <p:spPr>
          <a:xfrm rot="-3114365">
            <a:off x="6824639" y="3753028"/>
            <a:ext cx="426937" cy="353001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44" name="Google Shape;744;p37"/>
          <p:cNvSpPr/>
          <p:nvPr/>
        </p:nvSpPr>
        <p:spPr>
          <a:xfrm rot="-183559">
            <a:off x="8283976" y="1628760"/>
            <a:ext cx="427209" cy="353023"/>
          </a:xfrm>
          <a:prstGeom prst="triangle">
            <a:avLst>
              <a:gd name="adj" fmla="val 474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47" name="Google Shape;747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8" name="Google Shape;74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8">
    <p:bg>
      <p:bgPr>
        <a:solidFill>
          <a:schemeClr val="accent3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5"/>
          <p:cNvCxnSpPr/>
          <p:nvPr/>
        </p:nvCxnSpPr>
        <p:spPr>
          <a:xfrm rot="10800000" flipH="1">
            <a:off x="2661610" y="1973625"/>
            <a:ext cx="3820800" cy="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1997018" y="770531"/>
            <a:ext cx="5150100" cy="11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2661610" y="1973475"/>
            <a:ext cx="38208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 rot="-5400000">
            <a:off x="6048338" y="2048288"/>
            <a:ext cx="5143800" cy="10473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9" name="Google Shape;59;p6"/>
          <p:cNvSpPr/>
          <p:nvPr/>
        </p:nvSpPr>
        <p:spPr>
          <a:xfrm rot="-5400000">
            <a:off x="6014402" y="2013938"/>
            <a:ext cx="5143800" cy="1116000"/>
          </a:xfrm>
          <a:prstGeom prst="triangle">
            <a:avLst>
              <a:gd name="adj" fmla="val 458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0" name="Google Shape;60;p6"/>
          <p:cNvSpPr/>
          <p:nvPr/>
        </p:nvSpPr>
        <p:spPr>
          <a:xfrm rot="-5400000">
            <a:off x="5987670" y="1987425"/>
            <a:ext cx="5143800" cy="1168800"/>
          </a:xfrm>
          <a:prstGeom prst="triangle">
            <a:avLst>
              <a:gd name="adj" fmla="val 6503"/>
            </a:avLst>
          </a:prstGeom>
          <a:solidFill>
            <a:srgbClr val="F172A1">
              <a:alpha val="820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915285" y="844125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1"/>
          </p:nvPr>
        </p:nvSpPr>
        <p:spPr>
          <a:xfrm>
            <a:off x="1520799" y="2162850"/>
            <a:ext cx="3820800" cy="21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2pPr>
            <a:lvl3pPr marL="1371600" lvl="2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3pPr>
            <a:lvl4pPr marL="1828800" lvl="3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000">
                <a:solidFill>
                  <a:schemeClr val="accent2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5pPr>
            <a:lvl6pPr marL="2743200" lvl="5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6pPr>
            <a:lvl7pPr marL="3200400" lvl="6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000">
                <a:solidFill>
                  <a:schemeClr val="accent2"/>
                </a:solidFill>
              </a:defRPr>
            </a:lvl7pPr>
            <a:lvl8pPr marL="3657600" lvl="7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8pPr>
            <a:lvl9pPr marL="4114800" lvl="8" indent="-292100" rtl="0"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6"/>
          <p:cNvCxnSpPr/>
          <p:nvPr/>
        </p:nvCxnSpPr>
        <p:spPr>
          <a:xfrm rot="10800000" flipH="1">
            <a:off x="1520799" y="2089875"/>
            <a:ext cx="3820800" cy="1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6"/>
          <p:cNvSpPr/>
          <p:nvPr/>
        </p:nvSpPr>
        <p:spPr>
          <a:xfrm rot="-7720949">
            <a:off x="6529845" y="3509280"/>
            <a:ext cx="591836" cy="511813"/>
          </a:xfrm>
          <a:prstGeom prst="triangle">
            <a:avLst>
              <a:gd name="adj" fmla="val 474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5" name="Google Shape;65;p6"/>
          <p:cNvSpPr/>
          <p:nvPr/>
        </p:nvSpPr>
        <p:spPr>
          <a:xfrm rot="-3114365">
            <a:off x="7323354" y="4128834"/>
            <a:ext cx="426937" cy="353001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2661610" y="2046600"/>
            <a:ext cx="3820800" cy="21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>
                <a:solidFill>
                  <a:srgbClr val="000000"/>
                </a:solidFill>
              </a:defRPr>
            </a:lvl2pPr>
            <a:lvl3pPr marL="1371600" lvl="2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>
                <a:solidFill>
                  <a:srgbClr val="000000"/>
                </a:solidFill>
              </a:defRPr>
            </a:lvl3pPr>
            <a:lvl4pPr marL="1828800" lvl="3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>
                <a:solidFill>
                  <a:srgbClr val="000000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>
                <a:solidFill>
                  <a:srgbClr val="000000"/>
                </a:solidFill>
              </a:defRPr>
            </a:lvl5pPr>
            <a:lvl6pPr marL="2743200" lvl="5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sz="1000">
                <a:solidFill>
                  <a:srgbClr val="000000"/>
                </a:solidFill>
              </a:defRPr>
            </a:lvl6pPr>
            <a:lvl7pPr marL="3200400" lvl="6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sz="1000">
                <a:solidFill>
                  <a:srgbClr val="000000"/>
                </a:solidFill>
              </a:defRPr>
            </a:lvl7pPr>
            <a:lvl8pPr marL="3657600" lvl="7" indent="-292100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sz="1000">
                <a:solidFill>
                  <a:srgbClr val="000000"/>
                </a:solidFill>
              </a:defRPr>
            </a:lvl8pPr>
            <a:lvl9pPr marL="4114800" lvl="8" indent="-292100" rtl="0"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000"/>
              <a:buChar char="■"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7"/>
          <p:cNvCxnSpPr/>
          <p:nvPr/>
        </p:nvCxnSpPr>
        <p:spPr>
          <a:xfrm rot="10800000" flipH="1">
            <a:off x="2661610" y="1973625"/>
            <a:ext cx="3820800" cy="1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2056096" y="727875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None/>
              <a:defRPr sz="27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7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 rot="5400000">
            <a:off x="-1926915" y="1927200"/>
            <a:ext cx="5144100" cy="1289700"/>
          </a:xfrm>
          <a:prstGeom prst="triangle">
            <a:avLst>
              <a:gd name="adj" fmla="val 8744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3457446" y="1996800"/>
            <a:ext cx="3820800" cy="21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2pPr>
            <a:lvl3pPr marL="1371600" lvl="2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3pPr>
            <a:lvl4pPr marL="1828800" lvl="3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000">
                <a:solidFill>
                  <a:schemeClr val="accent2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5pPr>
            <a:lvl6pPr marL="2743200" lvl="5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6pPr>
            <a:lvl7pPr marL="3200400" lvl="6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 sz="1000">
                <a:solidFill>
                  <a:schemeClr val="accent2"/>
                </a:solidFill>
              </a:defRPr>
            </a:lvl7pPr>
            <a:lvl8pPr marL="3657600" lvl="7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 sz="1000">
                <a:solidFill>
                  <a:schemeClr val="accent2"/>
                </a:solidFill>
              </a:defRPr>
            </a:lvl8pPr>
            <a:lvl9pPr marL="4114800" lvl="8" indent="-292100" rtl="0"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1000"/>
              <a:buChar char="■"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cxnSp>
        <p:nvCxnSpPr>
          <p:cNvPr id="73" name="Google Shape;73;p8"/>
          <p:cNvCxnSpPr/>
          <p:nvPr/>
        </p:nvCxnSpPr>
        <p:spPr>
          <a:xfrm rot="10800000" flipH="1">
            <a:off x="3457446" y="1923825"/>
            <a:ext cx="3820800" cy="1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8"/>
          <p:cNvSpPr/>
          <p:nvPr/>
        </p:nvSpPr>
        <p:spPr>
          <a:xfrm rot="5400000">
            <a:off x="-2105354" y="2105175"/>
            <a:ext cx="5144100" cy="933300"/>
          </a:xfrm>
          <a:prstGeom prst="triangle">
            <a:avLst>
              <a:gd name="adj" fmla="val 37021"/>
            </a:avLst>
          </a:prstGeom>
          <a:solidFill>
            <a:srgbClr val="B0006E">
              <a:alpha val="849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5" name="Google Shape;75;p8"/>
          <p:cNvSpPr/>
          <p:nvPr/>
        </p:nvSpPr>
        <p:spPr>
          <a:xfrm rot="2482970">
            <a:off x="960036" y="1268082"/>
            <a:ext cx="427024" cy="352856"/>
          </a:xfrm>
          <a:prstGeom prst="triangle">
            <a:avLst>
              <a:gd name="adj" fmla="val 474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6" name="Google Shape;76;p8"/>
          <p:cNvSpPr/>
          <p:nvPr/>
        </p:nvSpPr>
        <p:spPr>
          <a:xfrm rot="-2124361">
            <a:off x="1329106" y="1016134"/>
            <a:ext cx="591853" cy="511781"/>
          </a:xfrm>
          <a:prstGeom prst="triangle">
            <a:avLst>
              <a:gd name="adj" fmla="val 4745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2851932" y="685069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  <a:defRPr sz="23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18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-7802" y="2839425"/>
            <a:ext cx="9151800" cy="230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932549" y="2443650"/>
            <a:ext cx="826500" cy="7653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3"/>
          </p:nvPr>
        </p:nvSpPr>
        <p:spPr>
          <a:xfrm>
            <a:off x="2520207" y="2443650"/>
            <a:ext cx="826500" cy="76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4"/>
          </p:nvPr>
        </p:nvSpPr>
        <p:spPr>
          <a:xfrm>
            <a:off x="4107865" y="2443650"/>
            <a:ext cx="826500" cy="7653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5"/>
          </p:nvPr>
        </p:nvSpPr>
        <p:spPr>
          <a:xfrm>
            <a:off x="5695522" y="2443650"/>
            <a:ext cx="826500" cy="765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6"/>
          </p:nvPr>
        </p:nvSpPr>
        <p:spPr>
          <a:xfrm>
            <a:off x="7283180" y="2452875"/>
            <a:ext cx="826500" cy="7653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7"/>
          </p:nvPr>
        </p:nvSpPr>
        <p:spPr>
          <a:xfrm>
            <a:off x="454820" y="3376538"/>
            <a:ext cx="83775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 idx="8"/>
          </p:nvPr>
        </p:nvSpPr>
        <p:spPr>
          <a:xfrm>
            <a:off x="454820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 i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90" name="Google Shape;90;p9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9"/>
          <p:cNvSpPr txBox="1">
            <a:spLocks noGrp="1"/>
          </p:cNvSpPr>
          <p:nvPr>
            <p:ph type="title" idx="9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13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454764" y="1006351"/>
            <a:ext cx="8377500" cy="3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2"/>
          </p:nvPr>
        </p:nvSpPr>
        <p:spPr>
          <a:xfrm>
            <a:off x="454830" y="2864556"/>
            <a:ext cx="3860100" cy="7791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3"/>
          </p:nvPr>
        </p:nvSpPr>
        <p:spPr>
          <a:xfrm>
            <a:off x="454792" y="3894530"/>
            <a:ext cx="3860100" cy="7791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4"/>
          </p:nvPr>
        </p:nvSpPr>
        <p:spPr>
          <a:xfrm>
            <a:off x="454764" y="1834582"/>
            <a:ext cx="3860100" cy="779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100">
                <a:solidFill>
                  <a:srgbClr val="FFFFFF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100">
                <a:solidFill>
                  <a:srgbClr val="FFFFFF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body" idx="5"/>
          </p:nvPr>
        </p:nvSpPr>
        <p:spPr>
          <a:xfrm>
            <a:off x="4789177" y="2858268"/>
            <a:ext cx="3860100" cy="779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6"/>
          </p:nvPr>
        </p:nvSpPr>
        <p:spPr>
          <a:xfrm>
            <a:off x="4789139" y="3888242"/>
            <a:ext cx="3860100" cy="779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7"/>
          </p:nvPr>
        </p:nvSpPr>
        <p:spPr>
          <a:xfrm>
            <a:off x="4789111" y="1828294"/>
            <a:ext cx="3860100" cy="779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2pPr>
            <a:lvl3pPr marL="1371600" lvl="2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3pPr>
            <a:lvl4pPr marL="1828800" lvl="3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4pPr>
            <a:lvl5pPr marL="2286000" lvl="4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5pPr>
            <a:lvl6pPr marL="2743200" lvl="5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6pPr>
            <a:lvl7pPr marL="3200400" lvl="6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 sz="1100">
                <a:solidFill>
                  <a:srgbClr val="000000"/>
                </a:solidFill>
              </a:defRPr>
            </a:lvl7pPr>
            <a:lvl8pPr marL="3657600" lvl="7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 sz="1100">
                <a:solidFill>
                  <a:srgbClr val="000000"/>
                </a:solidFill>
              </a:defRPr>
            </a:lvl8pPr>
            <a:lvl9pPr marL="4114800" lvl="8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8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None/>
              <a:defRPr sz="7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/>
          <p:nvPr/>
        </p:nvSpPr>
        <p:spPr>
          <a:xfrm rot="10800000">
            <a:off x="8327400" y="-150"/>
            <a:ext cx="816600" cy="598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 rot="10800000">
            <a:off x="8247900" y="225"/>
            <a:ext cx="896100" cy="478800"/>
          </a:xfrm>
          <a:prstGeom prst="triangle">
            <a:avLst>
              <a:gd name="adj" fmla="val 48916"/>
            </a:avLst>
          </a:prstGeom>
          <a:solidFill>
            <a:srgbClr val="B0006E">
              <a:alpha val="821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/>
          <p:nvPr/>
        </p:nvSpPr>
        <p:spPr>
          <a:xfrm>
            <a:off x="8456228" y="-75"/>
            <a:ext cx="68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Verdana"/>
              <a:buNone/>
            </a:pPr>
            <a:r>
              <a:rPr lang="en" sz="1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MBI</a:t>
            </a:r>
            <a:endParaRPr sz="1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8" name="Google Shape;108;p10"/>
          <p:cNvSpPr/>
          <p:nvPr/>
        </p:nvSpPr>
        <p:spPr>
          <a:xfrm>
            <a:off x="304745" y="133913"/>
            <a:ext cx="98700" cy="3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3"/>
              </a:solidFill>
            </a:endParaRPr>
          </a:p>
        </p:txBody>
      </p:sp>
      <p:sp>
        <p:nvSpPr>
          <p:cNvPr id="109" name="Google Shape;109;p10"/>
          <p:cNvSpPr txBox="1">
            <a:spLocks noGrp="1"/>
          </p:cNvSpPr>
          <p:nvPr>
            <p:ph type="title" idx="9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ubTitle" idx="13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nanvn9/MoMo_Talent_202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nanvn9/MoMo_Talent_202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nanvn9/MoMo_Talent_202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9"/>
          <p:cNvSpPr txBox="1">
            <a:spLocks noGrp="1"/>
          </p:cNvSpPr>
          <p:nvPr>
            <p:ph type="title"/>
          </p:nvPr>
        </p:nvSpPr>
        <p:spPr>
          <a:xfrm>
            <a:off x="311700" y="1503300"/>
            <a:ext cx="85206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M-Factor</a:t>
            </a:r>
            <a:endParaRPr/>
          </a:p>
        </p:txBody>
      </p:sp>
      <p:sp>
        <p:nvSpPr>
          <p:cNvPr id="754" name="Google Shape;754;p39"/>
          <p:cNvSpPr txBox="1">
            <a:spLocks noGrp="1"/>
          </p:cNvSpPr>
          <p:nvPr>
            <p:ph type="title" idx="2"/>
          </p:nvPr>
        </p:nvSpPr>
        <p:spPr>
          <a:xfrm>
            <a:off x="311700" y="2244000"/>
            <a:ext cx="85206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2: Case Study </a:t>
            </a:r>
            <a:endParaRPr/>
          </a:p>
        </p:txBody>
      </p:sp>
      <p:sp>
        <p:nvSpPr>
          <p:cNvPr id="755" name="Google Shape;755;p39"/>
          <p:cNvSpPr txBox="1"/>
          <p:nvPr/>
        </p:nvSpPr>
        <p:spPr>
          <a:xfrm>
            <a:off x="4406150" y="2984700"/>
            <a:ext cx="4207200" cy="40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Candidate name: Lê Quang Đoàn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5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/>
              <a:t>Customer perspective: It would be very attractive campaign. Using this service immediately.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/>
              <a:t>Sale and Marketing: Looking at this as a huge potential campaign. Optimistic with the sale scenario and the Market Growth. More competitive to opponents.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dirty="0"/>
              <a:t>Shareholder: It could be superb awful. With this promotion, The Net Revenue would dramatically decrease. However, They still have hope for better future because of the market domination.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200" dirty="0"/>
              <a:t>Economist: Not thing could be worse. The product value is standing still but the price becomes cheaper which could lead to devaluation in future due to more aggressive competitive opponents.</a:t>
            </a:r>
          </a:p>
          <a:p>
            <a:pPr marL="171450" lvl="0" indent="-171450">
              <a:buFont typeface="Wingdings" panose="05000000000000000000" pitchFamily="2" charset="2"/>
              <a:buChar char="Ø"/>
            </a:pP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My advice:</a:t>
            </a:r>
          </a:p>
          <a:p>
            <a:pPr marL="0" lvl="0" indent="0">
              <a:buNone/>
            </a:pPr>
            <a:r>
              <a:rPr lang="en-US" sz="1200" dirty="0"/>
              <a:t>	Instead of cashback, contacting the merchants to increase the product value. Because the merchants know that </a:t>
            </a:r>
            <a:r>
              <a:rPr lang="en-US" sz="1200" dirty="0" err="1"/>
              <a:t>MoMo</a:t>
            </a:r>
            <a:r>
              <a:rPr lang="en-US" sz="1200" dirty="0"/>
              <a:t> is a top sale channel.</a:t>
            </a:r>
          </a:p>
          <a:p>
            <a:pPr marL="0" lvl="0" indent="0">
              <a:buNone/>
            </a:pPr>
            <a:endParaRPr lang="en-US" sz="1200" dirty="0"/>
          </a:p>
          <a:p>
            <a:pPr marL="0" lvl="0" indent="0">
              <a:buNone/>
            </a:pPr>
            <a:r>
              <a:rPr lang="en-US" sz="1200" dirty="0"/>
              <a:t>For instance, increase 5% the value of order or additional data usage. As a customer, I would love to take 5% higher value than 4% cashback.</a:t>
            </a:r>
            <a:endParaRPr sz="1200" dirty="0"/>
          </a:p>
        </p:txBody>
      </p:sp>
      <p:sp>
        <p:nvSpPr>
          <p:cNvPr id="798" name="Google Shape;798;p45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5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2.2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068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6"/>
          <p:cNvSpPr txBox="1">
            <a:spLocks noGrp="1"/>
          </p:cNvSpPr>
          <p:nvPr>
            <p:ph type="title"/>
          </p:nvPr>
        </p:nvSpPr>
        <p:spPr>
          <a:xfrm>
            <a:off x="2056096" y="727875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15027-17AB-4A18-BB64-2A9657918984}"/>
              </a:ext>
            </a:extLst>
          </p:cNvPr>
          <p:cNvSpPr txBox="1"/>
          <p:nvPr/>
        </p:nvSpPr>
        <p:spPr>
          <a:xfrm>
            <a:off x="1501140" y="2369820"/>
            <a:ext cx="6240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 and Creativity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7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AutoNum type="romanUcPeriod"/>
            </a:pPr>
            <a:r>
              <a:rPr lang="en-US" sz="1400" dirty="0"/>
              <a:t>Motivation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The service was not attractive to new customer as I show you in Part1.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“</a:t>
            </a:r>
            <a:r>
              <a:rPr lang="en-US" sz="1400" dirty="0" err="1"/>
              <a:t>Mua</a:t>
            </a:r>
            <a:r>
              <a:rPr lang="en-US" sz="1400" dirty="0"/>
              <a:t> </a:t>
            </a:r>
            <a:r>
              <a:rPr lang="en-US" sz="1400" dirty="0" err="1"/>
              <a:t>Hộ</a:t>
            </a:r>
            <a:r>
              <a:rPr lang="en-US" sz="1400" dirty="0"/>
              <a:t>” seemed to be on trending.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The opponents tended to be more aggressive.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II. Benefit From “</a:t>
            </a:r>
            <a:r>
              <a:rPr lang="en-US" sz="1400" dirty="0" err="1"/>
              <a:t>Liên</a:t>
            </a:r>
            <a:r>
              <a:rPr lang="en-US" sz="1400" dirty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càng</a:t>
            </a:r>
            <a:r>
              <a:rPr lang="en-US" sz="1400" dirty="0"/>
              <a:t> </a:t>
            </a:r>
            <a:r>
              <a:rPr lang="en-US" sz="1400" dirty="0" err="1"/>
              <a:t>mạnh</a:t>
            </a:r>
            <a:r>
              <a:rPr lang="en-US" sz="1400" dirty="0"/>
              <a:t>, </a:t>
            </a:r>
            <a:r>
              <a:rPr lang="en-US" sz="1400" dirty="0" err="1"/>
              <a:t>quà</a:t>
            </a:r>
            <a:r>
              <a:rPr lang="en-US" sz="1400" dirty="0"/>
              <a:t> </a:t>
            </a:r>
            <a:r>
              <a:rPr lang="en-US" sz="1400" dirty="0" err="1"/>
              <a:t>càng</a:t>
            </a:r>
            <a:r>
              <a:rPr lang="en-US" sz="1400" dirty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/>
              <a:t>trị</a:t>
            </a:r>
            <a:r>
              <a:rPr lang="en-US" sz="1400" dirty="0"/>
              <a:t>”.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To get more promotion, users themselves would have to invite more new customers to join the campaign which solves the attraction problem.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“</a:t>
            </a:r>
            <a:r>
              <a:rPr lang="en-US" sz="1400" dirty="0" err="1"/>
              <a:t>Mua</a:t>
            </a:r>
            <a:r>
              <a:rPr lang="en-US" sz="1400" dirty="0"/>
              <a:t> </a:t>
            </a:r>
            <a:r>
              <a:rPr lang="en-US" sz="1400" dirty="0" err="1"/>
              <a:t>Hộ</a:t>
            </a:r>
            <a:r>
              <a:rPr lang="en-US" sz="1400" dirty="0"/>
              <a:t>” is on the way taking off, the campaign would give it a shot to get to the peek.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 The links of people in modern world is superb. One connection leads to another. Customer would be more aggressive than our components.</a:t>
            </a:r>
            <a:endParaRPr sz="1400" dirty="0"/>
          </a:p>
        </p:txBody>
      </p:sp>
      <p:sp>
        <p:nvSpPr>
          <p:cNvPr id="812" name="Google Shape;812;p47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7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7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3.1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8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8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8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3.2</a:t>
            </a:r>
            <a:endParaRPr/>
          </a:p>
        </p:txBody>
      </p:sp>
      <p:sp>
        <p:nvSpPr>
          <p:cNvPr id="823" name="Google Shape;823;p48"/>
          <p:cNvSpPr txBox="1"/>
          <p:nvPr/>
        </p:nvSpPr>
        <p:spPr>
          <a:xfrm>
            <a:off x="544025" y="781050"/>
            <a:ext cx="7547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size of largest relationship circles        : ……14 people……………….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number of largest relationship circles  : ………………1…….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 Explanation                                 : [Google Sheet/ Google Colab Link (if any</a:t>
            </a:r>
            <a:r>
              <a:rPr lang="en" dirty="0" smtClean="0"/>
              <a:t>)]</a:t>
            </a:r>
          </a:p>
          <a:p>
            <a:pPr lvl="0"/>
            <a:r>
              <a:rPr lang="en-US" dirty="0"/>
              <a:t>Data                                  : </a:t>
            </a:r>
            <a:r>
              <a:rPr lang="en-US" dirty="0">
                <a:hlinkClick r:id="rId3"/>
              </a:rPr>
              <a:t>https://github.com/connanvn9/MoMo_Talent_2021</a:t>
            </a:r>
            <a:endParaRPr lang="en-US" dirty="0"/>
          </a:p>
          <a:p>
            <a:pPr lvl="0"/>
            <a:r>
              <a:rPr lang="en-US" dirty="0"/>
              <a:t>File		: </a:t>
            </a:r>
            <a:r>
              <a:rPr lang="en-US" dirty="0" err="1" smtClean="0"/>
              <a:t>Momo</a:t>
            </a:r>
            <a:r>
              <a:rPr lang="en-US" dirty="0" smtClean="0"/>
              <a:t> </a:t>
            </a:r>
            <a:r>
              <a:rPr lang="en-US" dirty="0" err="1" smtClean="0"/>
              <a:t>challenge.ipynb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0"/>
          <p:cNvSpPr txBox="1">
            <a:spLocks noGrp="1"/>
          </p:cNvSpPr>
          <p:nvPr>
            <p:ph type="title"/>
          </p:nvPr>
        </p:nvSpPr>
        <p:spPr>
          <a:xfrm>
            <a:off x="2056096" y="727875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68530-B0E7-4F3A-836C-4FA67434836B}"/>
              </a:ext>
            </a:extLst>
          </p:cNvPr>
          <p:cNvSpPr txBox="1"/>
          <p:nvPr/>
        </p:nvSpPr>
        <p:spPr>
          <a:xfrm>
            <a:off x="655320" y="2301240"/>
            <a:ext cx="783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Answers and Dashboard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1"/>
          <p:cNvSpPr txBox="1">
            <a:spLocks noGrp="1"/>
          </p:cNvSpPr>
          <p:nvPr>
            <p:ph type="title"/>
          </p:nvPr>
        </p:nvSpPr>
        <p:spPr>
          <a:xfrm>
            <a:off x="6598561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338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</a:t>
            </a:r>
            <a:endParaRPr/>
          </a:p>
        </p:txBody>
      </p:sp>
      <p:sp>
        <p:nvSpPr>
          <p:cNvPr id="768" name="Google Shape;768;p41"/>
          <p:cNvSpPr txBox="1"/>
          <p:nvPr/>
        </p:nvSpPr>
        <p:spPr>
          <a:xfrm>
            <a:off x="692400" y="811100"/>
            <a:ext cx="7547100" cy="10464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Part 1.1</a:t>
            </a:r>
            <a:endParaRPr b="1" dirty="0"/>
          </a:p>
          <a:p>
            <a:pPr lvl="0"/>
            <a:r>
              <a:rPr lang="en" dirty="0"/>
              <a:t>Total Revenue in January : ………</a:t>
            </a:r>
            <a:r>
              <a:rPr lang="en-US" b="1" dirty="0"/>
              <a:t>1410427.02</a:t>
            </a:r>
            <a:r>
              <a:rPr lang="en-US" dirty="0"/>
              <a:t> </a:t>
            </a:r>
            <a:r>
              <a:rPr lang="en" dirty="0"/>
              <a:t>…………….</a:t>
            </a:r>
            <a:endParaRPr dirty="0"/>
          </a:p>
          <a:p>
            <a:pPr lvl="0"/>
            <a:r>
              <a:rPr lang="en" dirty="0"/>
              <a:t>Data                                  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github.com/connanvn9/MoMo_Talent_2021</a:t>
            </a:r>
            <a:endParaRPr lang="en-US" dirty="0" smtClean="0"/>
          </a:p>
          <a:p>
            <a:pPr lvl="0"/>
            <a:r>
              <a:rPr lang="en-US" dirty="0" smtClean="0"/>
              <a:t>File		: momopart1.xlsx</a:t>
            </a:r>
            <a:endParaRPr dirty="0"/>
          </a:p>
        </p:txBody>
      </p:sp>
      <p:sp>
        <p:nvSpPr>
          <p:cNvPr id="769" name="Google Shape;769;p41"/>
          <p:cNvSpPr txBox="1"/>
          <p:nvPr/>
        </p:nvSpPr>
        <p:spPr>
          <a:xfrm>
            <a:off x="692400" y="2106500"/>
            <a:ext cx="7547100" cy="83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Part 1.2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New Users in January : ……………616……….</a:t>
            </a:r>
            <a:endParaRPr dirty="0"/>
          </a:p>
          <a:p>
            <a:pPr lvl="0"/>
            <a:r>
              <a:rPr lang="en" dirty="0"/>
              <a:t>Data                                     : </a:t>
            </a:r>
            <a:r>
              <a:rPr lang="en-US" dirty="0"/>
              <a:t>https://github.com/connanvn9/MoMo_Talent_2021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B07983-6CC8-48BA-9AF4-AA809D9C9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616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6037D3-F4A4-4B58-9063-3AA11FAA7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616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2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[Charts here]</a:t>
            </a:r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</a:t>
            </a:r>
            <a:endParaRPr/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4"/>
          </p:nvPr>
        </p:nvSpPr>
        <p:spPr>
          <a:xfrm>
            <a:off x="454764" y="527438"/>
            <a:ext cx="83775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[Put your performance dashboard below]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E79FD7-6970-4603-A4F2-B4E1AF8FF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64" y="529823"/>
            <a:ext cx="6987506" cy="3542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699680-D453-4BD8-9F46-204AC93DCF0D}"/>
              </a:ext>
            </a:extLst>
          </p:cNvPr>
          <p:cNvSpPr txBox="1"/>
          <p:nvPr/>
        </p:nvSpPr>
        <p:spPr>
          <a:xfrm>
            <a:off x="454764" y="4190163"/>
            <a:ext cx="7222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3"/>
          <p:cNvSpPr txBox="1">
            <a:spLocks noGrp="1"/>
          </p:cNvSpPr>
          <p:nvPr>
            <p:ph type="title"/>
          </p:nvPr>
        </p:nvSpPr>
        <p:spPr>
          <a:xfrm>
            <a:off x="2056096" y="727875"/>
            <a:ext cx="5031900" cy="11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6762C5-55E2-4107-84C4-E00C9AC2023F}"/>
              </a:ext>
            </a:extLst>
          </p:cNvPr>
          <p:cNvSpPr txBox="1"/>
          <p:nvPr/>
        </p:nvSpPr>
        <p:spPr>
          <a:xfrm>
            <a:off x="960120" y="2286000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Findings and Advices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B476B-C4EF-42A5-AC75-095A2AAC849C}"/>
              </a:ext>
            </a:extLst>
          </p:cNvPr>
          <p:cNvSpPr txBox="1"/>
          <p:nvPr/>
        </p:nvSpPr>
        <p:spPr>
          <a:xfrm>
            <a:off x="152400" y="4145280"/>
            <a:ext cx="6332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 kindly suggest that you should use the dashboard in excel for more convenient.</a:t>
            </a:r>
          </a:p>
          <a:p>
            <a:pPr lvl="0"/>
            <a:r>
              <a:rPr lang="en-US" dirty="0"/>
              <a:t>Data                                  : </a:t>
            </a:r>
            <a:r>
              <a:rPr lang="en-US" dirty="0">
                <a:hlinkClick r:id="rId3"/>
              </a:rPr>
              <a:t>https://github.com/connanvn9/MoMo_Talent_2021</a:t>
            </a:r>
            <a:endParaRPr lang="en-US" dirty="0"/>
          </a:p>
          <a:p>
            <a:pPr lvl="0"/>
            <a:r>
              <a:rPr lang="en-US" dirty="0"/>
              <a:t>File		: momopart1.xlsx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4"/>
          <p:cNvSpPr txBox="1">
            <a:spLocks noGrp="1"/>
          </p:cNvSpPr>
          <p:nvPr>
            <p:ph type="body" idx="1"/>
          </p:nvPr>
        </p:nvSpPr>
        <p:spPr>
          <a:xfrm>
            <a:off x="180870" y="633046"/>
            <a:ext cx="8842550" cy="4099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New/Current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In general, revenue increased from both. Although current users brought the highest </a:t>
            </a:r>
            <a:r>
              <a:rPr lang="en-US" dirty="0" err="1"/>
              <a:t>Mobiphone</a:t>
            </a:r>
            <a:r>
              <a:rPr lang="en-US" dirty="0"/>
              <a:t> revenue which surpassed Viettel,  It was decreasing in total.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-    In contrast, New users showed their potential.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hộ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- “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” became a strong trend despite the small number.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Older Customers tended to buy at higher price per order.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Purchase Quantity from Male was sharply increasing.</a:t>
            </a:r>
          </a:p>
        </p:txBody>
      </p:sp>
      <p:sp>
        <p:nvSpPr>
          <p:cNvPr id="789" name="Google Shape;789;p44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4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4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2.1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0591D-3707-4FC5-AAB8-763FBB68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420" y="1065614"/>
            <a:ext cx="3100178" cy="95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4BAC53-C95E-4DD6-8B38-7309FC26A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3412634"/>
            <a:ext cx="2296838" cy="1293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A5C8B-8FB2-47EB-81A9-9F3734863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906" y="2145268"/>
            <a:ext cx="3233431" cy="10752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4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Amount: total amount of money that user spend (VND)</a:t>
            </a:r>
          </a:p>
          <a:p>
            <a:pPr marL="0" lvl="0" indent="0">
              <a:buNone/>
            </a:pPr>
            <a:r>
              <a:rPr lang="en-US" dirty="0"/>
              <a:t>- The same with ‘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’, Older Customers tended to buy at higher price per order.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New in month: Monthly, Users who made first transaction in 2020.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growth was slow down but there was still increasing of Total distinct user.</a:t>
            </a:r>
          </a:p>
          <a:p>
            <a:pPr marL="0" lvl="0" indent="0">
              <a:buNone/>
            </a:pPr>
            <a:r>
              <a:rPr lang="en-US" dirty="0"/>
              <a:t>=&gt; Service was still holding customers but attracting less New in month Users.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789" name="Google Shape;789;p44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4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4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2.1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1D18E-EFE1-43BA-BC21-14FB6BAB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35" y="361650"/>
            <a:ext cx="2634029" cy="1776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9B29C1-7D4D-41EB-BED3-F292E4DE0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30" y="3483982"/>
            <a:ext cx="8006334" cy="13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2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4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Users from Other Cities were the service’s main because of highest revenue from them.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Users who lived in Ha </a:t>
            </a:r>
            <a:r>
              <a:rPr lang="en-US" dirty="0" err="1"/>
              <a:t>Noi</a:t>
            </a:r>
            <a:r>
              <a:rPr lang="en-US" dirty="0"/>
              <a:t> liked Viettel, but Ho Chi Minh City ‘s users was attracted to </a:t>
            </a:r>
            <a:r>
              <a:rPr lang="en-US" dirty="0" err="1"/>
              <a:t>Mobiphone</a:t>
            </a:r>
            <a:r>
              <a:rPr lang="en-US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However, in 2020, new users who were from Ho Chi Minh City tended to replace </a:t>
            </a:r>
            <a:r>
              <a:rPr lang="en-US" dirty="0" err="1"/>
              <a:t>Mobiphone</a:t>
            </a:r>
            <a:r>
              <a:rPr lang="en-US" dirty="0"/>
              <a:t> by Viettel  </a:t>
            </a:r>
          </a:p>
        </p:txBody>
      </p:sp>
      <p:sp>
        <p:nvSpPr>
          <p:cNvPr id="789" name="Google Shape;789;p44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4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4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2.1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A2147-22F6-4B6C-9ED5-19F6F066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97" y="1487617"/>
            <a:ext cx="2983034" cy="1278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F984F-5475-4BA0-943A-3558DE93F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926" y="3272879"/>
            <a:ext cx="2701221" cy="1591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975541-9591-4053-8040-CE03D591D013}"/>
              </a:ext>
            </a:extLst>
          </p:cNvPr>
          <p:cNvSpPr/>
          <p:nvPr/>
        </p:nvSpPr>
        <p:spPr>
          <a:xfrm>
            <a:off x="7429500" y="809289"/>
            <a:ext cx="2377440" cy="3327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C0E4B-4DCA-4E00-AD44-04C8F94D19DF}"/>
              </a:ext>
            </a:extLst>
          </p:cNvPr>
          <p:cNvSpPr txBox="1"/>
          <p:nvPr/>
        </p:nvSpPr>
        <p:spPr>
          <a:xfrm>
            <a:off x="7454984" y="936243"/>
            <a:ext cx="24997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My advice: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MoMo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should focus on customers who are: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28 years old and above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Not making any transaction.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Making strategy with Location concern.</a:t>
            </a: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Enhancing connection between Users because of “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Mua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Hộ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”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incresing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70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5"/>
          <p:cNvSpPr txBox="1">
            <a:spLocks noGrp="1"/>
          </p:cNvSpPr>
          <p:nvPr>
            <p:ph type="body" idx="1"/>
          </p:nvPr>
        </p:nvSpPr>
        <p:spPr>
          <a:xfrm>
            <a:off x="454764" y="1006350"/>
            <a:ext cx="83775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According to 2020, I predict the revenue scenario in 2021 with new promotion campaign from </a:t>
            </a:r>
            <a:r>
              <a:rPr lang="en-US" dirty="0" err="1"/>
              <a:t>MoMo</a:t>
            </a:r>
            <a:r>
              <a:rPr lang="en-US" dirty="0"/>
              <a:t> marketing department.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Method:</a:t>
            </a:r>
          </a:p>
          <a:p>
            <a:pPr marL="0" lvl="0" indent="0">
              <a:buNone/>
            </a:pPr>
            <a:r>
              <a:rPr lang="en-US" dirty="0"/>
              <a:t>- Using least squares regression.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Doubling the monthly amount due to the campaign.</a:t>
            </a:r>
          </a:p>
          <a:p>
            <a:pPr marL="0" lvl="0" indent="0">
              <a:buNone/>
            </a:pPr>
            <a:r>
              <a:rPr lang="en-US" dirty="0"/>
              <a:t>Result: At the end of 2021, Revenue would be decreased by 69% even though I doubled the monthly revenue. </a:t>
            </a:r>
            <a:endParaRPr dirty="0"/>
          </a:p>
        </p:txBody>
      </p:sp>
      <p:sp>
        <p:nvSpPr>
          <p:cNvPr id="798" name="Google Shape;798;p45"/>
          <p:cNvSpPr txBox="1">
            <a:spLocks noGrp="1"/>
          </p:cNvSpPr>
          <p:nvPr>
            <p:ph type="title"/>
          </p:nvPr>
        </p:nvSpPr>
        <p:spPr>
          <a:xfrm>
            <a:off x="6560410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5"/>
          <p:cNvSpPr txBox="1">
            <a:spLocks noGrp="1"/>
          </p:cNvSpPr>
          <p:nvPr>
            <p:ph type="title" idx="2"/>
          </p:nvPr>
        </p:nvSpPr>
        <p:spPr>
          <a:xfrm>
            <a:off x="454764" y="4864875"/>
            <a:ext cx="2271900" cy="1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title" idx="3"/>
          </p:nvPr>
        </p:nvSpPr>
        <p:spPr>
          <a:xfrm>
            <a:off x="454764" y="133913"/>
            <a:ext cx="8001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 2.2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77E779-63D3-434C-AD61-0D9FF642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234" y="3296568"/>
            <a:ext cx="4201111" cy="485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0C242-C733-460D-A1C6-DFAAA2BD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69" y="2161044"/>
            <a:ext cx="3886742" cy="2543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92A0C-3649-4309-B243-9E0494E22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439" y="2790683"/>
            <a:ext cx="4584825" cy="1034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B0006D"/>
      </a:dk1>
      <a:lt1>
        <a:srgbClr val="FFFFFF"/>
      </a:lt1>
      <a:dk2>
        <a:srgbClr val="595959"/>
      </a:dk2>
      <a:lt2>
        <a:srgbClr val="08521C"/>
      </a:lt2>
      <a:accent1>
        <a:srgbClr val="3A5EA8"/>
      </a:accent1>
      <a:accent2>
        <a:srgbClr val="000078"/>
      </a:accent2>
      <a:accent3>
        <a:srgbClr val="B0006E"/>
      </a:accent3>
      <a:accent4>
        <a:srgbClr val="F172A1"/>
      </a:accent4>
      <a:accent5>
        <a:srgbClr val="F7BB42"/>
      </a:accent5>
      <a:accent6>
        <a:srgbClr val="AD812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697</Words>
  <Application>Microsoft Office PowerPoint</Application>
  <PresentationFormat>On-screen Show (16:9)</PresentationFormat>
  <Paragraphs>107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Open Sans</vt:lpstr>
      <vt:lpstr>Arial</vt:lpstr>
      <vt:lpstr>Wingdings</vt:lpstr>
      <vt:lpstr>Roboto</vt:lpstr>
      <vt:lpstr>Verdana</vt:lpstr>
      <vt:lpstr>Oswald</vt:lpstr>
      <vt:lpstr>Calibri</vt:lpstr>
      <vt:lpstr>Times New Roman</vt:lpstr>
      <vt:lpstr>Courier New</vt:lpstr>
      <vt:lpstr>Arial Black</vt:lpstr>
      <vt:lpstr>Simple Light</vt:lpstr>
      <vt:lpstr>The M-Factor</vt:lpstr>
      <vt:lpstr>Part 1</vt:lpstr>
      <vt:lpstr>PowerPoint Presentation</vt:lpstr>
      <vt:lpstr>Part 1</vt:lpstr>
      <vt:lpstr>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M-Factor</dc:title>
  <cp:lastModifiedBy>admin</cp:lastModifiedBy>
  <cp:revision>22</cp:revision>
  <dcterms:modified xsi:type="dcterms:W3CDTF">2021-07-01T16:17:24Z</dcterms:modified>
</cp:coreProperties>
</file>